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80" r:id="rId5"/>
    <p:sldId id="303" r:id="rId6"/>
    <p:sldId id="304" r:id="rId7"/>
    <p:sldId id="282" r:id="rId8"/>
    <p:sldId id="281" r:id="rId9"/>
    <p:sldId id="283" r:id="rId10"/>
    <p:sldId id="284" r:id="rId11"/>
    <p:sldId id="285" r:id="rId12"/>
    <p:sldId id="286" r:id="rId13"/>
    <p:sldId id="287" r:id="rId14"/>
    <p:sldId id="288" r:id="rId15"/>
    <p:sldId id="298" r:id="rId16"/>
    <p:sldId id="260" r:id="rId17"/>
    <p:sldId id="289" r:id="rId18"/>
    <p:sldId id="305" r:id="rId19"/>
    <p:sldId id="306" r:id="rId20"/>
    <p:sldId id="277" r:id="rId21"/>
    <p:sldId id="292" r:id="rId22"/>
    <p:sldId id="293" r:id="rId23"/>
    <p:sldId id="294" r:id="rId24"/>
    <p:sldId id="295" r:id="rId25"/>
    <p:sldId id="299" r:id="rId26"/>
    <p:sldId id="300" r:id="rId27"/>
    <p:sldId id="301" r:id="rId28"/>
    <p:sldId id="302" r:id="rId29"/>
    <p:sldId id="261" r:id="rId30"/>
    <p:sldId id="297" r:id="rId31"/>
    <p:sldId id="270" r:id="rId32"/>
  </p:sldIdLst>
  <p:sldSz cx="9144000" cy="5143500" type="screen16x9"/>
  <p:notesSz cx="6797675" cy="9926638"/>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69" autoAdjust="0"/>
  </p:normalViewPr>
  <p:slideViewPr>
    <p:cSldViewPr snapToGrid="0">
      <p:cViewPr varScale="1">
        <p:scale>
          <a:sx n="53" d="100"/>
          <a:sy n="53" d="100"/>
        </p:scale>
        <p:origin x="36" y="5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extLst/>
          </a:lstStyle>
          <a:p>
            <a:pPr>
              <a:defRPr/>
            </a:pPr>
            <a:fld id="{061F6FC2-9645-479A-A309-27B8F5654211}" type="datetimeFigureOut">
              <a:rPr lang="en-US"/>
              <a:pPr>
                <a:defRPr/>
              </a:pPr>
              <a:t>12/17/2025</a:t>
            </a:fld>
            <a:endParaRPr lang="en-US" dirty="0"/>
          </a:p>
        </p:txBody>
      </p:sp>
      <p:sp>
        <p:nvSpPr>
          <p:cNvPr id="4" name="Slide Image Placeholder 3"/>
          <p:cNvSpPr>
            <a:spLocks noGrp="1" noRot="1" noChangeAspect="1"/>
          </p:cNvSpPr>
          <p:nvPr>
            <p:ph type="sldImg" idx="2"/>
          </p:nvPr>
        </p:nvSpPr>
        <p:spPr>
          <a:xfrm>
            <a:off x="92075" y="746125"/>
            <a:ext cx="6613525" cy="3721100"/>
          </a:xfrm>
          <a:prstGeom prst="rect">
            <a:avLst/>
          </a:prstGeom>
          <a:noFill/>
          <a:ln w="12700">
            <a:solidFill>
              <a:prstClr val="black"/>
            </a:solidFill>
          </a:ln>
        </p:spPr>
        <p:txBody>
          <a:bodyPr vert="horz" lIns="95571" tIns="47786" rIns="95571" bIns="47786" rtlCol="0" anchor="ctr"/>
          <a:lstStyle/>
          <a:p>
            <a:pPr lvl="0"/>
            <a:endParaRPr lang="en-US" noProof="0" dirty="0"/>
          </a:p>
        </p:txBody>
      </p:sp>
      <p:sp>
        <p:nvSpPr>
          <p:cNvPr id="5" name="Notes Placeholder 4"/>
          <p:cNvSpPr>
            <a:spLocks noGrp="1"/>
          </p:cNvSpPr>
          <p:nvPr>
            <p:ph type="body" sz="quarter" idx="3"/>
          </p:nvPr>
        </p:nvSpPr>
        <p:spPr>
          <a:xfrm>
            <a:off x="679450" y="4714875"/>
            <a:ext cx="5438775" cy="4465638"/>
          </a:xfrm>
          <a:prstGeom prst="rect">
            <a:avLst/>
          </a:prstGeom>
        </p:spPr>
        <p:txBody>
          <a:bodyPr vert="horz" lIns="95571" tIns="47786" rIns="95571" bIns="477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9750"/>
            <a:ext cx="2946400" cy="495300"/>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3849688" y="9429750"/>
            <a:ext cx="2946400" cy="495300"/>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F2D8CC3F-ADB2-4AF7-880C-111F7E6C7FE6}" type="slidenum">
              <a:rPr lang="en-US" altLang="en-US"/>
              <a:pPr>
                <a:defRPr/>
              </a:pPr>
              <a:t>‹#›</a:t>
            </a:fld>
            <a:endParaRPr lang="en-US" altLang="en-US"/>
          </a:p>
        </p:txBody>
      </p:sp>
    </p:spTree>
    <p:extLst>
      <p:ext uri="{BB962C8B-B14F-4D97-AF65-F5344CB8AC3E}">
        <p14:creationId xmlns:p14="http://schemas.microsoft.com/office/powerpoint/2010/main" val="2730264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2D8CC3F-ADB2-4AF7-880C-111F7E6C7FE6}" type="slidenum">
              <a:rPr lang="en-US" altLang="en-US" smtClean="0"/>
              <a:pPr>
                <a:defRPr/>
              </a:pPr>
              <a:t>16</a:t>
            </a:fld>
            <a:endParaRPr lang="en-US" altLang="en-US"/>
          </a:p>
        </p:txBody>
      </p:sp>
    </p:spTree>
    <p:extLst>
      <p:ext uri="{BB962C8B-B14F-4D97-AF65-F5344CB8AC3E}">
        <p14:creationId xmlns:p14="http://schemas.microsoft.com/office/powerpoint/2010/main" val="169017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3843338"/>
            <a:ext cx="6858000" cy="4000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4766310"/>
            <a:ext cx="2286000" cy="274320"/>
          </a:xfrm>
        </p:spPr>
        <p:txBody>
          <a:bodyPr/>
          <a:lstStyle>
            <a:lvl1pPr>
              <a:defRPr sz="1400"/>
            </a:lvl1pPr>
          </a:lstStyle>
          <a:p>
            <a:pPr>
              <a:defRPr/>
            </a:pPr>
            <a:fld id="{300A36F1-29AC-4586-BF3B-17EC5131BBA8}" type="datetime3">
              <a:rPr lang="en-US" smtClean="0"/>
              <a:t>17 December 2025</a:t>
            </a:fld>
            <a:endParaRPr lang="en-US" dirty="0"/>
          </a:p>
        </p:txBody>
      </p:sp>
      <p:sp>
        <p:nvSpPr>
          <p:cNvPr id="17" name="Footer Placeholder 16"/>
          <p:cNvSpPr>
            <a:spLocks noGrp="1"/>
          </p:cNvSpPr>
          <p:nvPr>
            <p:ph type="ftr" sz="quarter" idx="11"/>
          </p:nvPr>
        </p:nvSpPr>
        <p:spPr>
          <a:xfrm>
            <a:off x="2898648" y="4766310"/>
            <a:ext cx="3474720" cy="274320"/>
          </a:xfrm>
        </p:spPr>
        <p:txBody>
          <a:bodyPr/>
          <a:lstStyle/>
          <a:p>
            <a:pPr>
              <a:defRPr/>
            </a:pPr>
            <a:endParaRPr lang="en-US" dirty="0"/>
          </a:p>
        </p:txBody>
      </p:sp>
      <p:sp>
        <p:nvSpPr>
          <p:cNvPr id="29" name="Slide Number Placeholder 28"/>
          <p:cNvSpPr>
            <a:spLocks noGrp="1"/>
          </p:cNvSpPr>
          <p:nvPr>
            <p:ph type="sldNum" sz="quarter" idx="12"/>
          </p:nvPr>
        </p:nvSpPr>
        <p:spPr>
          <a:xfrm>
            <a:off x="1216152" y="4766310"/>
            <a:ext cx="1219200" cy="274320"/>
          </a:xfrm>
        </p:spPr>
        <p:txBody>
          <a:bodyPr/>
          <a:lstStyle/>
          <a:p>
            <a:pPr>
              <a:defRPr/>
            </a:pPr>
            <a:fld id="{C0A8E10E-36D1-42AB-939C-34BEB33CD9E4}" type="slidenum">
              <a:rPr lang="en-US" altLang="en-US" smtClean="0"/>
              <a:pPr>
                <a:defRPr/>
              </a:pPr>
              <a:t>‹#›</a:t>
            </a:fld>
            <a:endParaRPr lang="en-US" altLang="en-US"/>
          </a:p>
        </p:txBody>
      </p:sp>
      <p:sp>
        <p:nvSpPr>
          <p:cNvPr id="21" name="Rectangle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34F0F303-2790-4668-8FFA-B20289BE059E}"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A0C11DA-FA02-4E33-93FC-C378FAF95FBA}" type="slidenum">
              <a:rPr lang="en-US" altLang="en-US" smtClean="0"/>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45D9DCEC-D3D3-49A4-B5EF-AE3A7C98F1E2}"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1E085C4-C07B-4C80-B337-90438D59D3CD}" type="slidenum">
              <a:rPr lang="en-US" altLang="en-US" smtClean="0"/>
              <a:pPr>
                <a:defRPr/>
              </a:pPr>
              <a:t>‹#›</a:t>
            </a:fld>
            <a:endParaRPr lang="en-US" altLang="en-US"/>
          </a:p>
        </p:txBody>
      </p:sp>
      <p:sp>
        <p:nvSpPr>
          <p:cNvPr id="7" name="Straight Connector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6EA5C081-D126-489C-95A8-ED4F74BD23F7}"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14ABD8-B1EB-4C07-9937-C8C4E38BDF00}" type="slidenum">
              <a:rPr lang="en-US" altLang="en-US" smtClean="0"/>
              <a:pPr>
                <a:defRPr/>
              </a:pPr>
              <a:t>‹#›</a:t>
            </a:fld>
            <a:endParaRPr lang="en-US" altLang="en-US"/>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4766310"/>
            <a:ext cx="2286000" cy="274320"/>
          </a:xfrm>
        </p:spPr>
        <p:txBody>
          <a:bodyPr/>
          <a:lstStyle/>
          <a:p>
            <a:pPr>
              <a:defRPr/>
            </a:pPr>
            <a:fld id="{A999F03F-1008-49F4-B2DE-93AAF61FCDAD}" type="datetime3">
              <a:rPr lang="en-US" smtClean="0"/>
              <a:t>17 December 2025</a:t>
            </a:fld>
            <a:endParaRPr lang="en-US" dirty="0"/>
          </a:p>
        </p:txBody>
      </p:sp>
      <p:sp>
        <p:nvSpPr>
          <p:cNvPr id="5" name="Footer Placeholder 4"/>
          <p:cNvSpPr>
            <a:spLocks noGrp="1"/>
          </p:cNvSpPr>
          <p:nvPr>
            <p:ph type="ftr" sz="quarter" idx="11"/>
          </p:nvPr>
        </p:nvSpPr>
        <p:spPr>
          <a:xfrm>
            <a:off x="2898648" y="4766310"/>
            <a:ext cx="3474720" cy="274320"/>
          </a:xfrm>
        </p:spPr>
        <p:txBody>
          <a:bodyPr/>
          <a:lstStyle/>
          <a:p>
            <a:pPr>
              <a:defRPr/>
            </a:pPr>
            <a:endParaRPr lang="en-US" dirty="0"/>
          </a:p>
        </p:txBody>
      </p:sp>
      <p:sp>
        <p:nvSpPr>
          <p:cNvPr id="6" name="Slide Number Placeholder 5"/>
          <p:cNvSpPr>
            <a:spLocks noGrp="1"/>
          </p:cNvSpPr>
          <p:nvPr>
            <p:ph type="sldNum" sz="quarter" idx="12"/>
          </p:nvPr>
        </p:nvSpPr>
        <p:spPr>
          <a:xfrm>
            <a:off x="1069848" y="4766310"/>
            <a:ext cx="1520952" cy="274320"/>
          </a:xfrm>
        </p:spPr>
        <p:txBody>
          <a:bodyPr/>
          <a:lstStyle/>
          <a:p>
            <a:pPr>
              <a:defRPr/>
            </a:pPr>
            <a:fld id="{BEE0AD74-942B-45F6-8EEE-203197083F56}" type="slidenum">
              <a:rPr lang="en-US" altLang="en-US" smtClean="0"/>
              <a:pPr>
                <a:defRPr/>
              </a:pPr>
              <a:t>‹#›</a:t>
            </a:fld>
            <a:endParaRPr lang="en-US" alt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a:defRPr/>
            </a:pPr>
            <a:fld id="{A1568243-5DBB-407D-BF95-22A88D2F0973}"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DB554FDC-F986-4516-81A3-5CBC9634E9C1}" type="slidenum">
              <a:rPr lang="en-US" altLang="en-US" smtClean="0"/>
              <a:pPr>
                <a:defRPr/>
              </a:pPr>
              <a:t>‹#›</a:t>
            </a:fld>
            <a:endParaRPr lang="en-US" alt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971550"/>
            <a:ext cx="4041775" cy="51435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fld id="{DE9D4B6C-A062-4950-B386-A55027A53BF5}" type="datetime3">
              <a:rPr lang="en-US" smtClean="0"/>
              <a:t>17 December 2025</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2A63921-D0A8-45BD-ADF0-24CC5F135FEC}" type="slidenum">
              <a:rPr lang="en-US" altLang="en-US" smtClean="0"/>
              <a:pPr>
                <a:defRPr/>
              </a:pPr>
              <a:t>‹#›</a:t>
            </a:fld>
            <a:endParaRPr lang="en-US" altLang="en-US"/>
          </a:p>
        </p:txBody>
      </p:sp>
      <p:sp>
        <p:nvSpPr>
          <p:cNvPr id="11" name="Content Placeholder 10"/>
          <p:cNvSpPr>
            <a:spLocks noGrp="1"/>
          </p:cNvSpPr>
          <p:nvPr>
            <p:ph sz="quarter" idx="2"/>
          </p:nvPr>
        </p:nvSpPr>
        <p:spPr>
          <a:xfrm>
            <a:off x="457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D9963A43-9B02-4466-A06D-A3164CD137CF}" type="datetime3">
              <a:rPr lang="en-US" smtClean="0"/>
              <a:t>17 December 2025</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CE540F1-D866-4735-9E65-A1952EADD02D}" type="slidenum">
              <a:rPr lang="en-US" altLang="en-US" smtClean="0"/>
              <a:pPr>
                <a:defRPr/>
              </a:pPr>
              <a:t>‹#›</a:t>
            </a:fld>
            <a:endParaRPr lang="en-US" alt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03574A6-71DD-4C7C-8E0B-4C3AB694251E}" type="datetime3">
              <a:rPr lang="en-US" smtClean="0"/>
              <a:t>17 December 2025</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571F5BB-190B-45BA-B754-2541F8CA6F46}" type="slidenum">
              <a:rPr lang="en-US" altLang="en-US" smtClean="0"/>
              <a:pPr>
                <a:defRPr/>
              </a:pPr>
              <a:t>‹#›</a:t>
            </a:fld>
            <a:endParaRPr lang="en-US" alt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514600" cy="62865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914401"/>
            <a:ext cx="2514600" cy="3632597"/>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4BFD4C3C-3DE7-4A7C-BBBA-F4E46C7218F8}"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B3D1EAA-7E8D-49EA-BCBB-3C5BA424400D}"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228600"/>
            <a:ext cx="5715000" cy="42862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609CB119-1C24-4D6A-9B54-28D2C75D2CD5}"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7B93E55C-A662-4067-BE20-A4D82E579A38}"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9000"/>
            <a:lum/>
          </a:blip>
          <a:srcRect/>
          <a:tile tx="0" ty="0" sx="100000" sy="100000" flip="none" algn="tl"/>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14300"/>
            <a:ext cx="8229600" cy="74295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400">
                <a:solidFill>
                  <a:schemeClr val="tx2"/>
                </a:solidFill>
              </a:defRPr>
            </a:lvl1pPr>
          </a:lstStyle>
          <a:p>
            <a:pPr>
              <a:defRPr/>
            </a:pPr>
            <a:fld id="{08352641-FE31-4BDE-B449-6912734AC2F6}" type="datetime3">
              <a:rPr lang="en-US" smtClean="0"/>
              <a:t>17 December 2025</a:t>
            </a:fld>
            <a:endParaRPr lang="en-US" dirty="0"/>
          </a:p>
        </p:txBody>
      </p:sp>
      <p:sp>
        <p:nvSpPr>
          <p:cNvPr id="3" name="Footer Placeholder 2"/>
          <p:cNvSpPr>
            <a:spLocks noGrp="1"/>
          </p:cNvSpPr>
          <p:nvPr>
            <p:ph type="ftr" sz="quarter" idx="3"/>
          </p:nvPr>
        </p:nvSpPr>
        <p:spPr>
          <a:xfrm>
            <a:off x="2898648" y="4767263"/>
            <a:ext cx="3505200" cy="274320"/>
          </a:xfrm>
          <a:prstGeom prst="rect">
            <a:avLst/>
          </a:prstGeom>
        </p:spPr>
        <p:txBody>
          <a:bodyPr vert="horz"/>
          <a:lstStyle>
            <a:lvl1pPr algn="r" eaLnBrk="1" latinLnBrk="0" hangingPunct="1">
              <a:defRPr kumimoji="0" sz="1400">
                <a:solidFill>
                  <a:schemeClr val="tx2"/>
                </a:solidFill>
              </a:defRPr>
            </a:lvl1pPr>
          </a:lstStyle>
          <a:p>
            <a:pPr>
              <a:defRPr/>
            </a:pPr>
            <a:endParaRPr lang="en-US" dirty="0"/>
          </a:p>
        </p:txBody>
      </p:sp>
      <p:sp>
        <p:nvSpPr>
          <p:cNvPr id="23" name="Slide Number Placeholder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400">
                <a:solidFill>
                  <a:schemeClr val="tx2"/>
                </a:solidFill>
              </a:defRPr>
            </a:lvl1pPr>
          </a:lstStyle>
          <a:p>
            <a:pPr>
              <a:defRPr/>
            </a:pPr>
            <a:fld id="{D78D2778-B29C-49DB-A26C-44F5760A332D}" type="slidenum">
              <a:rPr lang="en-US" altLang="en-US" smtClean="0"/>
              <a:pPr>
                <a:defRPr/>
              </a:pPr>
              <a:t>‹#›</a:t>
            </a:fld>
            <a:endParaRPr lang="en-US" altLang="en-US"/>
          </a:p>
        </p:txBody>
      </p:sp>
      <p:sp>
        <p:nvSpPr>
          <p:cNvPr id="28" name="Straight Connector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85725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05"/>
        <p:cNvGrpSpPr/>
        <p:nvPr/>
      </p:nvGrpSpPr>
      <p:grpSpPr>
        <a:xfrm>
          <a:off x="0" y="0"/>
          <a:ext cx="0" cy="0"/>
          <a:chOff x="0" y="0"/>
          <a:chExt cx="0" cy="0"/>
        </a:xfrm>
      </p:grpSpPr>
      <p:sp>
        <p:nvSpPr>
          <p:cNvPr id="8206" name="Google Shape;8206;p1"/>
          <p:cNvSpPr txBox="1">
            <a:spLocks noGrp="1"/>
          </p:cNvSpPr>
          <p:nvPr>
            <p:ph type="title"/>
          </p:nvPr>
        </p:nvSpPr>
        <p:spPr>
          <a:xfrm>
            <a:off x="0" y="1"/>
            <a:ext cx="9144000" cy="1052400"/>
          </a:xfrm>
          <a:prstGeom prst="rect">
            <a:avLst/>
          </a:prstGeom>
          <a:solidFill>
            <a:srgbClr val="93B9C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lvl="0" algn="ctr">
              <a:spcBef>
                <a:spcPts val="0"/>
              </a:spcBef>
              <a:buClr>
                <a:schemeClr val="dk1"/>
              </a:buClr>
              <a:buSzPts val="2000"/>
            </a:pPr>
            <a:r>
              <a:rPr lang="en-US" sz="2000" b="1" dirty="0">
                <a:solidFill>
                  <a:schemeClr val="tx1"/>
                </a:solidFill>
                <a:latin typeface="Times New Roman" panose="02020603050405020304" pitchFamily="18" charset="0"/>
                <a:cs typeface="Times New Roman" panose="02020603050405020304" pitchFamily="18" charset="0"/>
              </a:rPr>
              <a:t>CSB1303– OBJECT ORIENTED ANALYSIS AND DESIGN </a:t>
            </a:r>
            <a:r>
              <a:rPr lang="en-US" sz="2000" b="1" dirty="0">
                <a:solidFill>
                  <a:schemeClr val="dk1"/>
                </a:solidFill>
                <a:latin typeface="Times New Roman"/>
                <a:ea typeface="Times New Roman"/>
                <a:cs typeface="Times New Roman"/>
                <a:sym typeface="Times New Roman"/>
              </a:rPr>
              <a:t/>
            </a:r>
            <a:br>
              <a:rPr lang="en-US" sz="2000" b="1" dirty="0">
                <a:solidFill>
                  <a:schemeClr val="dk1"/>
                </a:solidFill>
                <a:latin typeface="Times New Roman"/>
                <a:ea typeface="Times New Roman"/>
                <a:cs typeface="Times New Roman"/>
                <a:sym typeface="Times New Roman"/>
              </a:rPr>
            </a:br>
            <a:r>
              <a:rPr lang="en-US" sz="2000" b="1" dirty="0">
                <a:solidFill>
                  <a:schemeClr val="dk1"/>
                </a:solidFill>
                <a:latin typeface="Times New Roman"/>
                <a:ea typeface="Times New Roman"/>
                <a:cs typeface="Times New Roman"/>
                <a:sym typeface="Times New Roman"/>
              </a:rPr>
              <a:t>PROJECT REVIEW</a:t>
            </a:r>
            <a:endParaRPr sz="2800" b="1" dirty="0">
              <a:solidFill>
                <a:schemeClr val="dk1"/>
              </a:solidFill>
              <a:latin typeface="Times New Roman"/>
              <a:ea typeface="Times New Roman"/>
              <a:cs typeface="Times New Roman"/>
              <a:sym typeface="Times New Roman"/>
            </a:endParaRPr>
          </a:p>
        </p:txBody>
      </p:sp>
      <p:sp>
        <p:nvSpPr>
          <p:cNvPr id="8207" name="Google Shape;8207;p1"/>
          <p:cNvSpPr txBox="1"/>
          <p:nvPr/>
        </p:nvSpPr>
        <p:spPr>
          <a:xfrm>
            <a:off x="762000" y="872874"/>
            <a:ext cx="7772400" cy="4270625"/>
          </a:xfrm>
          <a:prstGeom prst="rect">
            <a:avLst/>
          </a:prstGeom>
          <a:noFill/>
          <a:ln>
            <a:noFill/>
          </a:ln>
        </p:spPr>
        <p:txBody>
          <a:bodyPr spcFirstLastPara="1" wrap="square" lIns="45700" tIns="45700" rIns="45700" bIns="0" anchor="b" anchorCtr="0">
            <a:noAutofit/>
          </a:bodyPr>
          <a:lstStyle/>
          <a:p>
            <a:pPr marL="0" marR="0" lvl="0" indent="0" algn="ctr" rtl="0">
              <a:spcBef>
                <a:spcPts val="0"/>
              </a:spcBef>
              <a:spcAft>
                <a:spcPts val="0"/>
              </a:spcAft>
              <a:buClr>
                <a:schemeClr val="dk1"/>
              </a:buClr>
              <a:buSzPts val="2500"/>
              <a:buFont typeface="Times New Roman"/>
              <a:buNone/>
            </a:pPr>
            <a:r>
              <a:rPr lang="en-US"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Department of Computer Science and Engineering</a:t>
            </a:r>
            <a:endParaRPr sz="18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0" marR="0" lvl="0" indent="0" algn="ctr" rtl="0">
              <a:spcBef>
                <a:spcPts val="0"/>
              </a:spcBef>
              <a:spcAft>
                <a:spcPts val="0"/>
              </a:spcAft>
              <a:buClr>
                <a:schemeClr val="dk1"/>
              </a:buClr>
              <a:buSzPts val="2500"/>
              <a:buFont typeface="Times New Roman"/>
              <a:buNone/>
            </a:pPr>
            <a:r>
              <a:rPr lang="en-US"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Academic Year: 2025 – 2026 (</a:t>
            </a:r>
            <a:r>
              <a:rPr lang="en-US" sz="2500" b="1" dirty="0">
                <a:solidFill>
                  <a:schemeClr val="dk1"/>
                </a:solidFill>
                <a:latin typeface="Times New Roman" panose="02020603050405020304" pitchFamily="18" charset="0"/>
                <a:ea typeface="Times New Roman"/>
                <a:cs typeface="Times New Roman" panose="02020603050405020304" pitchFamily="18" charset="0"/>
                <a:sym typeface="Times New Roman"/>
              </a:rPr>
              <a:t>Odd</a:t>
            </a:r>
            <a:r>
              <a:rPr lang="en-US"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Semester)</a:t>
            </a:r>
          </a:p>
          <a:p>
            <a:pPr marL="0" marR="0" lvl="0" indent="0" algn="ctr" rtl="0">
              <a:spcBef>
                <a:spcPts val="0"/>
              </a:spcBef>
              <a:spcAft>
                <a:spcPts val="0"/>
              </a:spcAft>
              <a:buClr>
                <a:schemeClr val="dk1"/>
              </a:buClr>
              <a:buSzPts val="2500"/>
              <a:buFont typeface="Times New Roman"/>
              <a:buNone/>
            </a:pPr>
            <a:endParaRPr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algn="ctr"/>
            <a:r>
              <a:rPr lang="en-US" sz="2400" b="1" dirty="0">
                <a:solidFill>
                  <a:srgbClr val="FF0000"/>
                </a:solidFill>
                <a:latin typeface="Times New Roman" panose="02020603050405020304" pitchFamily="18" charset="0"/>
                <a:cs typeface="Times New Roman" panose="02020603050405020304" pitchFamily="18" charset="0"/>
              </a:rPr>
              <a:t>TEAM MEMBERS</a:t>
            </a:r>
          </a:p>
          <a:p>
            <a:pPr algn="ctr">
              <a:lnSpc>
                <a:spcPct val="150000"/>
              </a:lnSpc>
            </a:pPr>
            <a:r>
              <a:rPr lang="en-US" sz="2000" b="1" dirty="0">
                <a:latin typeface="Times New Roman" panose="02020603050405020304" pitchFamily="18" charset="0"/>
                <a:cs typeface="Times New Roman" panose="02020603050405020304" pitchFamily="18" charset="0"/>
              </a:rPr>
              <a:t>S.S.VIJESH – 2303811710421178</a:t>
            </a:r>
          </a:p>
          <a:p>
            <a:pPr algn="ctr">
              <a:lnSpc>
                <a:spcPct val="150000"/>
              </a:lnSpc>
            </a:pPr>
            <a:r>
              <a:rPr lang="en-US" sz="2000" b="1" dirty="0">
                <a:latin typeface="Times New Roman" panose="02020603050405020304" pitchFamily="18" charset="0"/>
                <a:cs typeface="Times New Roman" panose="02020603050405020304" pitchFamily="18" charset="0"/>
              </a:rPr>
              <a:t>P.YUVARAJ – 2303811710421188</a:t>
            </a:r>
          </a:p>
          <a:p>
            <a:pPr algn="ctr">
              <a:lnSpc>
                <a:spcPct val="150000"/>
              </a:lnSpc>
            </a:pPr>
            <a:r>
              <a:rPr lang="en-US" sz="2000" b="1" dirty="0">
                <a:latin typeface="Times New Roman" panose="02020603050405020304" pitchFamily="18" charset="0"/>
                <a:cs typeface="Times New Roman" panose="02020603050405020304" pitchFamily="18" charset="0"/>
              </a:rPr>
              <a:t>S. SRIRAM - 2303811710421158</a:t>
            </a:r>
          </a:p>
          <a:p>
            <a:pPr algn="ctr">
              <a:lnSpc>
                <a:spcPct val="150000"/>
              </a:lnSpc>
            </a:pPr>
            <a:r>
              <a:rPr lang="en-US" sz="2000" b="1" dirty="0">
                <a:latin typeface="Times New Roman" panose="02020603050405020304" pitchFamily="18" charset="0"/>
                <a:cs typeface="Times New Roman" panose="02020603050405020304" pitchFamily="18" charset="0"/>
              </a:rPr>
              <a:t>G.VIJAYA PRAKASH – 2303811710421176</a:t>
            </a:r>
          </a:p>
          <a:p>
            <a:pPr algn="ctr">
              <a:lnSpc>
                <a:spcPct val="150000"/>
              </a:lnSpc>
            </a:pPr>
            <a:r>
              <a:rPr lang="en-US" sz="2000" b="1" dirty="0">
                <a:latin typeface="Times New Roman" panose="02020603050405020304" pitchFamily="18" charset="0"/>
                <a:cs typeface="Times New Roman" panose="02020603050405020304" pitchFamily="18" charset="0"/>
              </a:rPr>
              <a:t>V.S. VIJAYESWARAN – 2303811710421177</a:t>
            </a:r>
          </a:p>
        </p:txBody>
      </p:sp>
      <p:sp>
        <p:nvSpPr>
          <p:cNvPr id="8208" name="Google Shape;8208;p1"/>
          <p:cNvSpPr txBox="1">
            <a:spLocks noGrp="1"/>
          </p:cNvSpPr>
          <p:nvPr>
            <p:ph type="sldNum" idx="12"/>
          </p:nvPr>
        </p:nvSpPr>
        <p:spPr>
          <a:xfrm>
            <a:off x="612648" y="4767263"/>
            <a:ext cx="19812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400"/>
              <a:buFont typeface="Gill Sans"/>
              <a:buNone/>
            </a:pPr>
            <a:fld id="{00000000-1234-1234-1234-123412341234}" type="slidenum">
              <a:rPr lang="en-US"/>
              <a:t>1</a:t>
            </a:fld>
            <a:endParaRPr/>
          </a:p>
        </p:txBody>
      </p:sp>
      <p:pic>
        <p:nvPicPr>
          <p:cNvPr id="8209" name="Google Shape;8209;p1"/>
          <p:cNvPicPr preferRelativeResize="0"/>
          <p:nvPr/>
        </p:nvPicPr>
        <p:blipFill rotWithShape="1">
          <a:blip r:embed="rId2">
            <a:alphaModFix/>
          </a:blip>
          <a:srcRect/>
          <a:stretch/>
        </p:blipFill>
        <p:spPr>
          <a:xfrm>
            <a:off x="8018477" y="10033"/>
            <a:ext cx="1143000" cy="1057275"/>
          </a:xfrm>
          <a:prstGeom prst="rect">
            <a:avLst/>
          </a:prstGeom>
          <a:noFill/>
          <a:ln>
            <a:noFill/>
          </a:ln>
        </p:spPr>
      </p:pic>
      <p:pic>
        <p:nvPicPr>
          <p:cNvPr id="8210" name="Google Shape;8210;p1"/>
          <p:cNvPicPr preferRelativeResize="0"/>
          <p:nvPr/>
        </p:nvPicPr>
        <p:blipFill rotWithShape="1">
          <a:blip r:embed="rId3">
            <a:alphaModFix/>
          </a:blip>
          <a:srcRect/>
          <a:stretch/>
        </p:blipFill>
        <p:spPr>
          <a:xfrm>
            <a:off x="38100" y="10033"/>
            <a:ext cx="1066799" cy="1022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SEQUENCE DIAGRAM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10</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8D0E2C72-ED68-489F-A4D7-1CE86E073561}"/>
              </a:ext>
            </a:extLst>
          </p:cNvPr>
          <p:cNvPicPr/>
          <p:nvPr/>
        </p:nvPicPr>
        <p:blipFill>
          <a:blip r:embed="rId4">
            <a:extLst>
              <a:ext uri="{28A0092B-C50C-407E-A947-70E740481C1C}">
                <a14:useLocalDpi xmlns:a14="http://schemas.microsoft.com/office/drawing/2010/main" val="0"/>
              </a:ext>
            </a:extLst>
          </a:blip>
          <a:stretch>
            <a:fillRect/>
          </a:stretch>
        </p:blipFill>
        <p:spPr>
          <a:xfrm>
            <a:off x="1104899" y="1032766"/>
            <a:ext cx="6913578" cy="4110734"/>
          </a:xfrm>
          <a:prstGeom prst="rect">
            <a:avLst/>
          </a:prstGeom>
        </p:spPr>
      </p:pic>
    </p:spTree>
    <p:extLst>
      <p:ext uri="{BB962C8B-B14F-4D97-AF65-F5344CB8AC3E}">
        <p14:creationId xmlns:p14="http://schemas.microsoft.com/office/powerpoint/2010/main" val="369456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smtClean="0">
                <a:solidFill>
                  <a:schemeClr val="tx1"/>
                </a:solidFill>
                <a:latin typeface="Times New Roman" panose="02020603050405020304" pitchFamily="18" charset="0"/>
                <a:cs typeface="Times New Roman" panose="02020603050405020304" pitchFamily="18" charset="0"/>
              </a:rPr>
              <a:t>STATE MACHINE </a:t>
            </a:r>
            <a:r>
              <a:rPr lang="en-US" b="1" dirty="0">
                <a:solidFill>
                  <a:schemeClr val="tx1"/>
                </a:solidFill>
                <a:latin typeface="Times New Roman" panose="02020603050405020304" pitchFamily="18" charset="0"/>
                <a:cs typeface="Times New Roman" panose="02020603050405020304" pitchFamily="18" charset="0"/>
              </a:rPr>
              <a:t>DIAGRAM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11</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933" y="1032764"/>
            <a:ext cx="4946133" cy="4110735"/>
          </a:xfrm>
          <a:prstGeom prst="rect">
            <a:avLst/>
          </a:prstGeom>
        </p:spPr>
      </p:pic>
    </p:spTree>
    <p:extLst>
      <p:ext uri="{BB962C8B-B14F-4D97-AF65-F5344CB8AC3E}">
        <p14:creationId xmlns:p14="http://schemas.microsoft.com/office/powerpoint/2010/main" val="313792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38100" y="-147638"/>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COMPONENT DIAGRAM</a:t>
            </a:r>
            <a:endParaRPr lang="en-IN"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12</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F84AD2C3-E9F6-42D0-A916-B99F2FC46073}"/>
              </a:ext>
            </a:extLst>
          </p:cNvPr>
          <p:cNvPicPr/>
          <p:nvPr/>
        </p:nvPicPr>
        <p:blipFill>
          <a:blip r:embed="rId4">
            <a:extLst>
              <a:ext uri="{28A0092B-C50C-407E-A947-70E740481C1C}">
                <a14:useLocalDpi xmlns:a14="http://schemas.microsoft.com/office/drawing/2010/main" val="0"/>
              </a:ext>
            </a:extLst>
          </a:blip>
          <a:stretch>
            <a:fillRect/>
          </a:stretch>
        </p:blipFill>
        <p:spPr>
          <a:xfrm>
            <a:off x="38100" y="1050409"/>
            <a:ext cx="9067800" cy="3709480"/>
          </a:xfrm>
          <a:prstGeom prst="rect">
            <a:avLst/>
          </a:prstGeom>
        </p:spPr>
      </p:pic>
    </p:spTree>
    <p:extLst>
      <p:ext uri="{BB962C8B-B14F-4D97-AF65-F5344CB8AC3E}">
        <p14:creationId xmlns:p14="http://schemas.microsoft.com/office/powerpoint/2010/main" val="355865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DEPLOYMENT DIAGRAM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13</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2EBDFFBB-D492-46A5-9F6E-8E66CDECF410}"/>
              </a:ext>
            </a:extLst>
          </p:cNvPr>
          <p:cNvPicPr/>
          <p:nvPr/>
        </p:nvPicPr>
        <p:blipFill>
          <a:blip r:embed="rId4">
            <a:extLst>
              <a:ext uri="{28A0092B-C50C-407E-A947-70E740481C1C}">
                <a14:useLocalDpi xmlns:a14="http://schemas.microsoft.com/office/drawing/2010/main" val="0"/>
              </a:ext>
            </a:extLst>
          </a:blip>
          <a:stretch>
            <a:fillRect/>
          </a:stretch>
        </p:blipFill>
        <p:spPr>
          <a:xfrm>
            <a:off x="91440" y="1032765"/>
            <a:ext cx="9014460" cy="3699258"/>
          </a:xfrm>
          <a:prstGeom prst="rect">
            <a:avLst/>
          </a:prstGeom>
        </p:spPr>
      </p:pic>
    </p:spTree>
    <p:extLst>
      <p:ext uri="{BB962C8B-B14F-4D97-AF65-F5344CB8AC3E}">
        <p14:creationId xmlns:p14="http://schemas.microsoft.com/office/powerpoint/2010/main" val="52850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PACKAGE DIAGRAM</a:t>
            </a:r>
            <a:endParaRPr lang="en-IN"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14</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922D5C71-2423-4E94-B394-440544E128B0}"/>
              </a:ext>
            </a:extLst>
          </p:cNvPr>
          <p:cNvPicPr/>
          <p:nvPr/>
        </p:nvPicPr>
        <p:blipFill>
          <a:blip r:embed="rId4">
            <a:extLst>
              <a:ext uri="{28A0092B-C50C-407E-A947-70E740481C1C}">
                <a14:useLocalDpi xmlns:a14="http://schemas.microsoft.com/office/drawing/2010/main" val="0"/>
              </a:ext>
            </a:extLst>
          </a:blip>
          <a:stretch>
            <a:fillRect/>
          </a:stretch>
        </p:blipFill>
        <p:spPr>
          <a:xfrm>
            <a:off x="38100" y="1091628"/>
            <a:ext cx="9044940" cy="3495612"/>
          </a:xfrm>
          <a:prstGeom prst="rect">
            <a:avLst/>
          </a:prstGeom>
        </p:spPr>
      </p:pic>
    </p:spTree>
    <p:extLst>
      <p:ext uri="{BB962C8B-B14F-4D97-AF65-F5344CB8AC3E}">
        <p14:creationId xmlns:p14="http://schemas.microsoft.com/office/powerpoint/2010/main" val="4564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DESIGN PATTERN USED</a:t>
            </a:r>
            <a:endParaRPr lang="en-IN"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15</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7" name="Picture 6">
            <a:extLst>
              <a:ext uri="{FF2B5EF4-FFF2-40B4-BE49-F238E27FC236}">
                <a16:creationId xmlns="" xmlns:a16="http://schemas.microsoft.com/office/drawing/2014/main" id="{27F5337F-14E7-4C46-B923-1103E7114F1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8100" y="1057085"/>
            <a:ext cx="9105900" cy="3709480"/>
          </a:xfrm>
          <a:prstGeom prst="rect">
            <a:avLst/>
          </a:prstGeom>
        </p:spPr>
      </p:pic>
    </p:spTree>
    <p:extLst>
      <p:ext uri="{BB962C8B-B14F-4D97-AF65-F5344CB8AC3E}">
        <p14:creationId xmlns:p14="http://schemas.microsoft.com/office/powerpoint/2010/main" val="297846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2800" b="1" dirty="0">
                <a:solidFill>
                  <a:schemeClr val="tx1"/>
                </a:solidFill>
                <a:latin typeface="Times New Roman" pitchFamily="18" charset="0"/>
                <a:cs typeface="Times New Roman" pitchFamily="18" charset="0"/>
              </a:rPr>
              <a:t>MODULE DESIGN &amp; IMPLEMENTATION</a:t>
            </a: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16</a:t>
            </a:fld>
            <a:endParaRPr lang="en-US" altLang="en-US"/>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4" cstate="print"/>
          <a:stretch>
            <a:fillRect/>
          </a:stretch>
        </p:blipFill>
        <p:spPr>
          <a:xfrm>
            <a:off x="38100" y="10033"/>
            <a:ext cx="1066799" cy="1022732"/>
          </a:xfrm>
          <a:prstGeom prst="rect">
            <a:avLst/>
          </a:prstGeom>
        </p:spPr>
      </p:pic>
      <p:sp>
        <p:nvSpPr>
          <p:cNvPr id="4" name="Rectangle 1"/>
          <p:cNvSpPr>
            <a:spLocks noChangeArrowheads="1"/>
          </p:cNvSpPr>
          <p:nvPr/>
        </p:nvSpPr>
        <p:spPr bwMode="auto">
          <a:xfrm>
            <a:off x="1104899" y="1317644"/>
            <a:ext cx="543366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indent="-342900" defTabSz="914400" eaLnBrk="0" fontAlgn="base" hangingPunct="0">
              <a:lnSpc>
                <a:spcPct val="150000"/>
              </a:lnSpc>
              <a:spcBef>
                <a:spcPct val="0"/>
              </a:spcBef>
              <a:spcAft>
                <a:spcPct val="0"/>
              </a:spcAft>
              <a:buFont typeface="Arial" panose="020B0604020202020204" pitchFamily="34" charset="0"/>
              <a:buChar char="•"/>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State Management and Controller Module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Authentication and Registration Module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Vehicle Inventory and Display Module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Booking Management and Payment Module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AI Trip Planning and Recommendation Module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Admin Dashboard and Analytics Module</a:t>
            </a:r>
          </a:p>
        </p:txBody>
      </p:sp>
    </p:spTree>
    <p:extLst>
      <p:ext uri="{BB962C8B-B14F-4D97-AF65-F5344CB8AC3E}">
        <p14:creationId xmlns:p14="http://schemas.microsoft.com/office/powerpoint/2010/main" val="330055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2800" b="1" dirty="0">
                <a:solidFill>
                  <a:schemeClr val="tx1"/>
                </a:solidFill>
                <a:latin typeface="Times New Roman" pitchFamily="18" charset="0"/>
                <a:cs typeface="Times New Roman" pitchFamily="18" charset="0"/>
              </a:rPr>
              <a:t>MODULE DESIGN &amp; IMPLEMENTATION</a:t>
            </a: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17</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583050" y="879014"/>
            <a:ext cx="7977899" cy="4110735"/>
          </a:xfrm>
        </p:spPr>
        <p:txBody>
          <a:bodyPr>
            <a:normAutofit fontScale="70000" lnSpcReduction="20000"/>
          </a:bodyPr>
          <a:lstStyle/>
          <a:p>
            <a:pPr algn="just">
              <a:lnSpc>
                <a:spcPct val="170000"/>
              </a:lnSpc>
            </a:pPr>
            <a:r>
              <a:rPr lang="en-US" b="1" dirty="0" smtClean="0">
                <a:latin typeface="Times New Roman" panose="02020603050405020304" pitchFamily="18" charset="0"/>
                <a:cs typeface="Times New Roman" panose="02020603050405020304" pitchFamily="18" charset="0"/>
              </a:rPr>
              <a:t>State </a:t>
            </a:r>
            <a:r>
              <a:rPr lang="en-US" b="1" dirty="0">
                <a:latin typeface="Times New Roman" panose="02020603050405020304" pitchFamily="18" charset="0"/>
                <a:cs typeface="Times New Roman" panose="02020603050405020304" pitchFamily="18" charset="0"/>
              </a:rPr>
              <a:t>Management and Controller </a:t>
            </a:r>
            <a:r>
              <a:rPr lang="en-US" b="1" dirty="0" smtClean="0">
                <a:latin typeface="Times New Roman" panose="02020603050405020304" pitchFamily="18" charset="0"/>
                <a:cs typeface="Times New Roman" panose="02020603050405020304" pitchFamily="18" charset="0"/>
              </a:rPr>
              <a:t>Module</a:t>
            </a:r>
          </a:p>
          <a:p>
            <a:pPr marL="274320" lvl="1" indent="0" algn="just">
              <a:lnSpc>
                <a:spcPct val="170000"/>
              </a:lnSpc>
              <a:buNone/>
            </a:pPr>
            <a:r>
              <a:rPr lang="en-US" sz="2600" dirty="0" smtClean="0">
                <a:latin typeface="Times New Roman" panose="02020603050405020304" pitchFamily="18" charset="0"/>
                <a:cs typeface="Times New Roman" panose="02020603050405020304" pitchFamily="18" charset="0"/>
              </a:rPr>
              <a:t>This </a:t>
            </a:r>
            <a:r>
              <a:rPr lang="en-US" sz="2600" dirty="0">
                <a:latin typeface="Times New Roman" panose="02020603050405020304" pitchFamily="18" charset="0"/>
                <a:cs typeface="Times New Roman" panose="02020603050405020304" pitchFamily="18" charset="0"/>
              </a:rPr>
              <a:t>module acts as the central controller of the system. It manages the overall application state such as current view, user session, booking data, and navigation flow. It coordinates communication between different modules and ensures smooth operation of the system.</a:t>
            </a:r>
          </a:p>
          <a:p>
            <a:pPr algn="just">
              <a:lnSpc>
                <a:spcPct val="170000"/>
              </a:lnSpc>
            </a:pPr>
            <a:r>
              <a:rPr lang="en-US" b="1" dirty="0">
                <a:latin typeface="Times New Roman" panose="02020603050405020304" pitchFamily="18" charset="0"/>
                <a:cs typeface="Times New Roman" panose="02020603050405020304" pitchFamily="18" charset="0"/>
              </a:rPr>
              <a:t>User Authentication and Registration </a:t>
            </a:r>
            <a:r>
              <a:rPr lang="en-US" b="1" dirty="0" smtClean="0">
                <a:latin typeface="Times New Roman" panose="02020603050405020304" pitchFamily="18" charset="0"/>
                <a:cs typeface="Times New Roman" panose="02020603050405020304" pitchFamily="18" charset="0"/>
              </a:rPr>
              <a:t>Module</a:t>
            </a:r>
          </a:p>
          <a:p>
            <a:pPr marL="274320" lvl="1" indent="0" algn="just">
              <a:lnSpc>
                <a:spcPct val="170000"/>
              </a:lnSpc>
              <a:buNone/>
            </a:pPr>
            <a:r>
              <a:rPr lang="en-US" sz="2600" dirty="0">
                <a:latin typeface="Times New Roman" panose="02020603050405020304" pitchFamily="18" charset="0"/>
                <a:cs typeface="Times New Roman" panose="02020603050405020304" pitchFamily="18" charset="0"/>
              </a:rPr>
              <a:t>This module handles user registration and login functionality. It validates user credentials and ensures secure access to the system. Role-based access control is implemented to differentiate between users and administrators.</a:t>
            </a:r>
            <a:endParaRPr lang="en-US" sz="2600" dirty="0">
              <a:latin typeface="Times New Roman" panose="02020603050405020304" pitchFamily="18" charset="0"/>
              <a:cs typeface="Times New Roman" panose="02020603050405020304" pitchFamily="18" charset="0"/>
            </a:endParaRPr>
          </a:p>
          <a:p>
            <a:pPr marL="274320" lvl="1" indent="0">
              <a:lnSpc>
                <a:spcPct val="120000"/>
              </a:lnSpc>
              <a:buNone/>
            </a:pPr>
            <a:endParaRPr lang="en-IN" dirty="0">
              <a:latin typeface="Times New Roman" pitchFamily="18" charset="0"/>
              <a:cs typeface="Times New Roman" pitchFamily="18"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282687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2800" b="1" dirty="0">
                <a:solidFill>
                  <a:schemeClr val="tx1"/>
                </a:solidFill>
                <a:latin typeface="Times New Roman" pitchFamily="18" charset="0"/>
                <a:cs typeface="Times New Roman" pitchFamily="18" charset="0"/>
              </a:rPr>
              <a:t>MODULE DESIGN &amp; IMPLEMENTATION</a:t>
            </a: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18</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583050" y="879014"/>
            <a:ext cx="7977899" cy="4029870"/>
          </a:xfrm>
        </p:spPr>
        <p:txBody>
          <a:bodyPr>
            <a:noAutofit/>
          </a:bodyPr>
          <a:lstStyle/>
          <a:p>
            <a:pPr>
              <a:lnSpc>
                <a:spcPct val="150000"/>
              </a:lnSpc>
            </a:pPr>
            <a:r>
              <a:rPr lang="en-US" sz="1800" b="1" dirty="0">
                <a:latin typeface="Times New Roman" panose="02020603050405020304" pitchFamily="18" charset="0"/>
                <a:cs typeface="Times New Roman" panose="02020603050405020304" pitchFamily="18" charset="0"/>
              </a:rPr>
              <a:t>Vehicle Inventory and Display Module</a:t>
            </a:r>
          </a:p>
          <a:p>
            <a:pPr marL="274320" lvl="1" indent="0">
              <a:lnSpc>
                <a:spcPct val="150000"/>
              </a:lnSpc>
              <a:buNone/>
            </a:pPr>
            <a:r>
              <a:rPr lang="en-US" sz="1800" dirty="0">
                <a:latin typeface="Times New Roman" panose="02020603050405020304" pitchFamily="18" charset="0"/>
                <a:cs typeface="Times New Roman" panose="02020603050405020304" pitchFamily="18" charset="0"/>
              </a:rPr>
              <a:t>This module manages the display of rental vehicles, showroom vehicles, and travel packages. It allows users to browse, search, and filter vehicles based on category and type. Vehicle details such as price, availability, and specifications are displayed clearly.</a:t>
            </a:r>
          </a:p>
          <a:p>
            <a:pPr algn="just">
              <a:lnSpc>
                <a:spcPct val="150000"/>
              </a:lnSpc>
            </a:pPr>
            <a:r>
              <a:rPr lang="en-US" sz="1800" b="1" dirty="0">
                <a:latin typeface="Times New Roman" panose="02020603050405020304" pitchFamily="18" charset="0"/>
                <a:cs typeface="Times New Roman" panose="02020603050405020304" pitchFamily="18" charset="0"/>
              </a:rPr>
              <a:t>Booking Management and Payment </a:t>
            </a:r>
            <a:r>
              <a:rPr lang="en-US" sz="1800" b="1" dirty="0" smtClean="0">
                <a:latin typeface="Times New Roman" panose="02020603050405020304" pitchFamily="18" charset="0"/>
                <a:cs typeface="Times New Roman" panose="02020603050405020304" pitchFamily="18" charset="0"/>
              </a:rPr>
              <a:t>Module</a:t>
            </a:r>
          </a:p>
          <a:p>
            <a:pPr marL="274320" lvl="1" indent="0" algn="just">
              <a:lnSpc>
                <a:spcPct val="150000"/>
              </a:lnSpc>
              <a:buNone/>
            </a:pPr>
            <a:r>
              <a:rPr lang="en-US" sz="1800" dirty="0">
                <a:latin typeface="Times New Roman" panose="02020603050405020304" pitchFamily="18" charset="0"/>
                <a:cs typeface="Times New Roman" panose="02020603050405020304" pitchFamily="18" charset="0"/>
              </a:rPr>
              <a:t>This module handles the complete booking process. It allows users to select booking dates, calculates the total cost dynamically, and confirms bookings. It also manages booking status and supports cancellation when required.</a:t>
            </a:r>
            <a:endParaRPr lang="en-IN" sz="1800" dirty="0">
              <a:latin typeface="Times New Roman" pitchFamily="18" charset="0"/>
              <a:cs typeface="Times New Roman" pitchFamily="18"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1293559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2800" b="1" dirty="0">
                <a:solidFill>
                  <a:schemeClr val="tx1"/>
                </a:solidFill>
                <a:latin typeface="Times New Roman" pitchFamily="18" charset="0"/>
                <a:cs typeface="Times New Roman" pitchFamily="18" charset="0"/>
              </a:rPr>
              <a:t>MODULE DESIGN &amp; IMPLEMENTATION</a:t>
            </a: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19</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86797" y="1113630"/>
            <a:ext cx="7977899" cy="4029870"/>
          </a:xfrm>
        </p:spPr>
        <p:txBody>
          <a:bodyPr>
            <a:noAutofit/>
          </a:bodyPr>
          <a:lstStyle/>
          <a:p>
            <a:pPr>
              <a:lnSpc>
                <a:spcPct val="150000"/>
              </a:lnSpc>
            </a:pPr>
            <a:r>
              <a:rPr lang="en-US" sz="1800" b="1" dirty="0">
                <a:latin typeface="Times New Roman" panose="02020603050405020304" pitchFamily="18" charset="0"/>
                <a:cs typeface="Times New Roman" panose="02020603050405020304" pitchFamily="18" charset="0"/>
              </a:rPr>
              <a:t>AI Trip Planning and Recommendation </a:t>
            </a:r>
            <a:r>
              <a:rPr lang="en-US" sz="1800" b="1" dirty="0" smtClean="0">
                <a:latin typeface="Times New Roman" panose="02020603050405020304" pitchFamily="18" charset="0"/>
                <a:cs typeface="Times New Roman" panose="02020603050405020304" pitchFamily="18" charset="0"/>
              </a:rPr>
              <a:t>Module</a:t>
            </a:r>
          </a:p>
          <a:p>
            <a:pPr marL="274320" lvl="1" indent="0">
              <a:lnSpc>
                <a:spcPct val="150000"/>
              </a:lnSpc>
              <a:buNone/>
            </a:pPr>
            <a:r>
              <a:rPr lang="en-US" sz="1800" dirty="0">
                <a:latin typeface="Times New Roman" panose="02020603050405020304" pitchFamily="18" charset="0"/>
                <a:cs typeface="Times New Roman" panose="02020603050405020304" pitchFamily="18" charset="0"/>
              </a:rPr>
              <a:t>This module provides AI-based travel planning assistance. It accepts user queries and generates travel suggestions and suitable vehicle recommendations. The module improves user decision-making and enhances the booking experience</a:t>
            </a:r>
            <a:r>
              <a:rPr lang="en-US" sz="1800" dirty="0" smtClean="0">
                <a:latin typeface="Times New Roman" panose="02020603050405020304" pitchFamily="18" charset="0"/>
                <a:cs typeface="Times New Roman" panose="02020603050405020304" pitchFamily="18" charset="0"/>
              </a:rPr>
              <a:t>.</a:t>
            </a:r>
          </a:p>
          <a:p>
            <a:pPr>
              <a:lnSpc>
                <a:spcPct val="150000"/>
              </a:lnSpc>
            </a:pPr>
            <a:r>
              <a:rPr lang="en-US" sz="1800" b="1" dirty="0">
                <a:latin typeface="Times New Roman" panose="02020603050405020304" pitchFamily="18" charset="0"/>
                <a:cs typeface="Times New Roman" panose="02020603050405020304" pitchFamily="18" charset="0"/>
              </a:rPr>
              <a:t>Admin Dashboard and Analytics </a:t>
            </a:r>
            <a:r>
              <a:rPr lang="en-US" sz="1800" b="1" dirty="0" smtClean="0">
                <a:latin typeface="Times New Roman" panose="02020603050405020304" pitchFamily="18" charset="0"/>
                <a:cs typeface="Times New Roman" panose="02020603050405020304" pitchFamily="18" charset="0"/>
              </a:rPr>
              <a:t>Module</a:t>
            </a:r>
          </a:p>
          <a:p>
            <a:pPr marL="274320" lvl="1" indent="0">
              <a:lnSpc>
                <a:spcPct val="150000"/>
              </a:lnSpc>
              <a:buNone/>
            </a:pPr>
            <a:r>
              <a:rPr lang="en-US" sz="1800" dirty="0">
                <a:latin typeface="Times New Roman" panose="02020603050405020304" pitchFamily="18" charset="0"/>
                <a:cs typeface="Times New Roman" panose="02020603050405020304" pitchFamily="18" charset="0"/>
              </a:rPr>
              <a:t>This module provides administrators with a centralized dashboard. It displays booking statistics, revenue details, and system activity. Admins can monitor performance, manage bookings, and analyze overall system usage.</a:t>
            </a:r>
            <a:endParaRPr lang="en-IN" sz="1800" dirty="0">
              <a:latin typeface="Times New Roman" pitchFamily="18" charset="0"/>
              <a:cs typeface="Times New Roman" pitchFamily="18"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292880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7E05917E-1459-9543-BDC1-EB6757DCCC2B}"/>
              </a:ext>
            </a:extLst>
          </p:cNvPr>
          <p:cNvSpPr>
            <a:spLocks noGrp="1"/>
          </p:cNvSpPr>
          <p:nvPr>
            <p:ph type="title"/>
          </p:nvPr>
        </p:nvSpPr>
        <p:spPr>
          <a:xfrm>
            <a:off x="0" y="0"/>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Title of the Project</a:t>
            </a:r>
            <a:endParaRPr lang="en-IN" sz="4000" b="1" dirty="0">
              <a:solidFill>
                <a:schemeClr val="tx1"/>
              </a:solidFill>
              <a:latin typeface="Times New Roman" pitchFamily="18" charset="0"/>
              <a:cs typeface="Times New Roman" pitchFamily="18" charset="0"/>
            </a:endParaRPr>
          </a:p>
        </p:txBody>
      </p:sp>
      <p:sp>
        <p:nvSpPr>
          <p:cNvPr id="8196" name="Slide Number Placeholder 5"/>
          <p:cNvSpPr>
            <a:spLocks noGrp="1" noChangeArrowheads="1"/>
          </p:cNvSpPr>
          <p:nvPr>
            <p:ph type="sldNum" sz="quarter" idx="12"/>
          </p:nvPr>
        </p:nvSpPr>
        <p:spPr bwMode="auto">
          <a:noFill/>
          <a:ln>
            <a:miter lim="800000"/>
            <a:headEnd/>
            <a:tailEnd/>
          </a:ln>
        </p:spPr>
        <p:txBody>
          <a:bodyPr/>
          <a:lstStyle/>
          <a:p>
            <a:fld id="{C8B3AA75-1EA1-4A20-9182-A423EE2FFA8F}" type="slidenum">
              <a:rPr lang="en-US" altLang="en-US"/>
              <a:pPr/>
              <a:t>2</a:t>
            </a:fld>
            <a:endParaRPr lang="en-US" altLang="en-US"/>
          </a:p>
        </p:txBody>
      </p:sp>
      <p:sp>
        <p:nvSpPr>
          <p:cNvPr id="7" name="Footer Placeholder 4"/>
          <p:cNvSpPr txBox="1">
            <a:spLocks/>
          </p:cNvSpPr>
          <p:nvPr/>
        </p:nvSpPr>
        <p:spPr>
          <a:xfrm>
            <a:off x="799641" y="1271071"/>
            <a:ext cx="7772400" cy="1224479"/>
          </a:xfrm>
          <a:prstGeom prst="rect">
            <a:avLst/>
          </a:prstGeom>
        </p:spPr>
        <p:txBody>
          <a:bodyPr vert="horz" lIns="45720" rIns="45720" bIns="0" rtlCol="0" anchor="b"/>
          <a:lstStyle>
            <a:defPPr>
              <a:defRPr lang="en-US"/>
            </a:defPPr>
            <a:lvl1pPr algn="l" rtl="0" eaLnBrk="1" fontAlgn="base" latinLnBrk="0" hangingPunct="1">
              <a:spcBef>
                <a:spcPct val="0"/>
              </a:spcBef>
              <a:spcAft>
                <a:spcPct val="0"/>
              </a:spcAft>
              <a:defRPr kumimoji="0" sz="1200" kern="1200">
                <a:solidFill>
                  <a:schemeClr val="tx1">
                    <a:tint val="9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defRPr/>
            </a:pPr>
            <a:endParaRPr lang="en-US" sz="2500" b="1" dirty="0"/>
          </a:p>
        </p:txBody>
      </p:sp>
      <p:sp>
        <p:nvSpPr>
          <p:cNvPr id="6" name="Content Placeholder 2">
            <a:extLst>
              <a:ext uri="{FF2B5EF4-FFF2-40B4-BE49-F238E27FC236}">
                <a16:creationId xmlns="" xmlns:a16="http://schemas.microsoft.com/office/drawing/2014/main" id="{65894BDA-3057-096C-18BB-A0D0D182A5A7}"/>
              </a:ext>
            </a:extLst>
          </p:cNvPr>
          <p:cNvSpPr>
            <a:spLocks noGrp="1"/>
          </p:cNvSpPr>
          <p:nvPr>
            <p:ph sz="quarter" idx="1"/>
          </p:nvPr>
        </p:nvSpPr>
        <p:spPr>
          <a:xfrm>
            <a:off x="457200" y="1271070"/>
            <a:ext cx="8229600" cy="3346649"/>
          </a:xfrm>
        </p:spPr>
        <p:txBody>
          <a:bodyPr/>
          <a:lstStyle/>
          <a:p>
            <a:pPr algn="ctr"/>
            <a:endParaRPr lang="en-IN" dirty="0">
              <a:latin typeface="Times New Roman" pitchFamily="18" charset="0"/>
              <a:cs typeface="Times New Roman" pitchFamily="18" charset="0"/>
            </a:endParaRPr>
          </a:p>
          <a:p>
            <a:pPr algn="ctr"/>
            <a:endParaRPr lang="en-IN" dirty="0">
              <a:latin typeface="Times New Roman" pitchFamily="18" charset="0"/>
              <a:cs typeface="Times New Roman" pitchFamily="18" charset="0"/>
            </a:endParaRPr>
          </a:p>
          <a:p>
            <a:pPr algn="ctr"/>
            <a:r>
              <a:rPr lang="en-IN" sz="4000" b="1" dirty="0">
                <a:latin typeface="Times New Roman" pitchFamily="18" charset="0"/>
                <a:cs typeface="Times New Roman" pitchFamily="18" charset="0"/>
              </a:rPr>
              <a:t>VEHICLE PRE-BOOKING SYSTEM</a:t>
            </a:r>
          </a:p>
        </p:txBody>
      </p:sp>
      <p:pic>
        <p:nvPicPr>
          <p:cNvPr id="13" name="Picture 12">
            <a:extLst>
              <a:ext uri="{FF2B5EF4-FFF2-40B4-BE49-F238E27FC236}">
                <a16:creationId xmlns="" xmlns:a16="http://schemas.microsoft.com/office/drawing/2014/main" id="{6F96BEBD-476A-2DDF-521B-72A8E7587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4" name="object 5">
            <a:extLst>
              <a:ext uri="{FF2B5EF4-FFF2-40B4-BE49-F238E27FC236}">
                <a16:creationId xmlns="" xmlns:a16="http://schemas.microsoft.com/office/drawing/2014/main" id="{8FA6027A-0435-CEEE-9E48-F1EB7FF50D90}"/>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425515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SOURCE CODE IMPLEMENTATION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20</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33754" y="1242060"/>
            <a:ext cx="8336866" cy="3500692"/>
          </a:xfrm>
        </p:spPr>
        <p:txBody>
          <a:bodyPr>
            <a:normAutofit/>
          </a:bodyPr>
          <a:lstStyle/>
          <a:p>
            <a:pPr marL="0" indent="0">
              <a:buNone/>
            </a:pPr>
            <a:r>
              <a:rPr lang="en-US" dirty="0">
                <a:latin typeface="Arial" panose="020B0604020202020204" pitchFamily="34" charset="0"/>
                <a:cs typeface="Arial" panose="020B0604020202020204" pitchFamily="34" charset="0"/>
              </a:rPr>
              <a:t>Index page: </a:t>
            </a:r>
          </a:p>
          <a:p>
            <a:pPr marL="0" indent="0">
              <a:buNone/>
            </a:pPr>
            <a:r>
              <a:rPr lang="en-US" sz="1400" dirty="0">
                <a:latin typeface="Arial" panose="020B0604020202020204" pitchFamily="34" charset="0"/>
                <a:cs typeface="Arial" panose="020B0604020202020204" pitchFamily="34" charset="0"/>
              </a:rPr>
              <a:t>import React from 'react'; </a:t>
            </a:r>
            <a:endParaRPr lang="en-US" sz="1400" dirty="0" smtClean="0">
              <a:latin typeface="Arial" panose="020B0604020202020204" pitchFamily="34" charset="0"/>
              <a:cs typeface="Arial" panose="020B0604020202020204" pitchFamily="34" charset="0"/>
            </a:endParaRPr>
          </a:p>
          <a:p>
            <a:pPr marL="0" indent="0">
              <a:buNone/>
            </a:pPr>
            <a:r>
              <a:rPr lang="en-US" sz="1400" dirty="0" smtClean="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ReactDOM</a:t>
            </a:r>
            <a:r>
              <a:rPr lang="en-US" sz="1400" dirty="0">
                <a:latin typeface="Arial" panose="020B0604020202020204" pitchFamily="34" charset="0"/>
                <a:cs typeface="Arial" panose="020B0604020202020204" pitchFamily="34" charset="0"/>
              </a:rPr>
              <a:t> from 'react-</a:t>
            </a:r>
            <a:r>
              <a:rPr lang="en-US" sz="1400" dirty="0" err="1">
                <a:latin typeface="Arial" panose="020B0604020202020204" pitchFamily="34" charset="0"/>
                <a:cs typeface="Arial" panose="020B0604020202020204" pitchFamily="34" charset="0"/>
              </a:rPr>
              <a:t>dom</a:t>
            </a:r>
            <a:r>
              <a:rPr lang="en-US" sz="1400" dirty="0">
                <a:latin typeface="Arial" panose="020B0604020202020204" pitchFamily="34" charset="0"/>
                <a:cs typeface="Arial" panose="020B0604020202020204" pitchFamily="34" charset="0"/>
              </a:rPr>
              <a:t>/client'; </a:t>
            </a:r>
            <a:endParaRPr lang="en-US" sz="1400" dirty="0" smtClean="0">
              <a:latin typeface="Arial" panose="020B0604020202020204" pitchFamily="34" charset="0"/>
              <a:cs typeface="Arial" panose="020B0604020202020204" pitchFamily="34" charset="0"/>
            </a:endParaRPr>
          </a:p>
          <a:p>
            <a:pPr marL="0" indent="0">
              <a:buNone/>
            </a:pPr>
            <a:r>
              <a:rPr lang="en-US" sz="1400" dirty="0" smtClean="0">
                <a:latin typeface="Arial" panose="020B0604020202020204" pitchFamily="34" charset="0"/>
                <a:cs typeface="Arial" panose="020B0604020202020204" pitchFamily="34" charset="0"/>
              </a:rPr>
              <a:t>import </a:t>
            </a:r>
            <a:r>
              <a:rPr lang="en-US" sz="1400" dirty="0">
                <a:latin typeface="Arial" panose="020B0604020202020204" pitchFamily="34" charset="0"/>
                <a:cs typeface="Arial" panose="020B0604020202020204" pitchFamily="34" charset="0"/>
              </a:rPr>
              <a:t>App from './App'; </a:t>
            </a:r>
            <a:endParaRPr lang="en-US" sz="1400" dirty="0" smtClean="0">
              <a:latin typeface="Arial" panose="020B0604020202020204" pitchFamily="34" charset="0"/>
              <a:cs typeface="Arial" panose="020B0604020202020204" pitchFamily="34" charset="0"/>
            </a:endParaRPr>
          </a:p>
          <a:p>
            <a:pPr marL="0" indent="0">
              <a:buNone/>
            </a:pPr>
            <a:r>
              <a:rPr lang="en-US" sz="1400" dirty="0" err="1" smtClean="0">
                <a:latin typeface="Arial" panose="020B0604020202020204" pitchFamily="34" charset="0"/>
                <a:cs typeface="Arial" panose="020B0604020202020204" pitchFamily="34" charset="0"/>
              </a:rPr>
              <a:t>const</a:t>
            </a:r>
            <a:r>
              <a:rPr lang="en-US" sz="1400" dirty="0" smtClean="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rootElement</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document.getElementById</a:t>
            </a:r>
            <a:r>
              <a:rPr lang="en-US" sz="1400" dirty="0">
                <a:latin typeface="Arial" panose="020B0604020202020204" pitchFamily="34" charset="0"/>
                <a:cs typeface="Arial" panose="020B0604020202020204" pitchFamily="34" charset="0"/>
              </a:rPr>
              <a:t>('root'); </a:t>
            </a:r>
            <a:endParaRPr lang="en-US" sz="1400" dirty="0" smtClean="0">
              <a:latin typeface="Arial" panose="020B0604020202020204" pitchFamily="34" charset="0"/>
              <a:cs typeface="Arial" panose="020B0604020202020204" pitchFamily="34" charset="0"/>
            </a:endParaRPr>
          </a:p>
          <a:p>
            <a:pPr marL="0" indent="0">
              <a:buNone/>
            </a:pPr>
            <a:r>
              <a:rPr lang="en-US" sz="1400" dirty="0" smtClean="0">
                <a:latin typeface="Arial" panose="020B0604020202020204" pitchFamily="34" charset="0"/>
                <a:cs typeface="Arial" panose="020B0604020202020204" pitchFamily="34" charset="0"/>
              </a:rPr>
              <a:t>if </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rootElement</a:t>
            </a:r>
            <a:r>
              <a:rPr lang="en-US" sz="1400" dirty="0">
                <a:latin typeface="Arial" panose="020B0604020202020204" pitchFamily="34" charset="0"/>
                <a:cs typeface="Arial" panose="020B0604020202020204" pitchFamily="34" charset="0"/>
              </a:rPr>
              <a:t>) </a:t>
            </a:r>
            <a:endParaRPr lang="en-US" sz="1400" dirty="0" smtClean="0">
              <a:latin typeface="Arial" panose="020B0604020202020204" pitchFamily="34" charset="0"/>
              <a:cs typeface="Arial" panose="020B0604020202020204" pitchFamily="34" charset="0"/>
            </a:endParaRPr>
          </a:p>
          <a:p>
            <a:pPr marL="0" indent="0">
              <a:buNone/>
            </a:pPr>
            <a:r>
              <a:rPr lang="en-US" sz="1400" dirty="0" smtClean="0">
                <a:latin typeface="Arial" panose="020B0604020202020204" pitchFamily="34" charset="0"/>
                <a:cs typeface="Arial" panose="020B0604020202020204" pitchFamily="34" charset="0"/>
              </a:rPr>
              <a:t>    { </a:t>
            </a:r>
          </a:p>
          <a:p>
            <a:pPr marL="0" indent="0">
              <a:buNone/>
            </a:pPr>
            <a:r>
              <a:rPr lang="en-US" sz="1400" dirty="0" smtClean="0">
                <a:latin typeface="Arial" panose="020B0604020202020204" pitchFamily="34" charset="0"/>
                <a:cs typeface="Arial" panose="020B0604020202020204" pitchFamily="34" charset="0"/>
              </a:rPr>
              <a:t>        throw </a:t>
            </a:r>
            <a:r>
              <a:rPr lang="en-US" sz="1400" dirty="0">
                <a:latin typeface="Arial" panose="020B0604020202020204" pitchFamily="34" charset="0"/>
                <a:cs typeface="Arial" panose="020B0604020202020204" pitchFamily="34" charset="0"/>
              </a:rPr>
              <a:t>new Error("Could not find root element to mount to"); </a:t>
            </a:r>
            <a:endParaRPr lang="en-US" sz="1400" dirty="0" smtClean="0">
              <a:latin typeface="Arial" panose="020B0604020202020204" pitchFamily="34" charset="0"/>
              <a:cs typeface="Arial" panose="020B0604020202020204" pitchFamily="34" charset="0"/>
            </a:endParaRPr>
          </a:p>
          <a:p>
            <a:pPr marL="0" indent="0">
              <a:buNone/>
            </a:pPr>
            <a:r>
              <a:rPr lang="en-US" sz="1400" dirty="0" smtClean="0">
                <a:latin typeface="Arial" panose="020B0604020202020204" pitchFamily="34" charset="0"/>
                <a:cs typeface="Arial" panose="020B0604020202020204" pitchFamily="34" charset="0"/>
              </a:rPr>
              <a:t>    } </a:t>
            </a:r>
          </a:p>
          <a:p>
            <a:pPr marL="0" indent="0">
              <a:buNone/>
            </a:pPr>
            <a:r>
              <a:rPr lang="en-US" sz="1400" dirty="0" err="1" smtClean="0">
                <a:latin typeface="Arial" panose="020B0604020202020204" pitchFamily="34" charset="0"/>
                <a:cs typeface="Arial" panose="020B0604020202020204" pitchFamily="34" charset="0"/>
              </a:rPr>
              <a:t>const</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root = </a:t>
            </a:r>
            <a:r>
              <a:rPr lang="en-US" sz="1400" dirty="0" err="1">
                <a:latin typeface="Arial" panose="020B0604020202020204" pitchFamily="34" charset="0"/>
                <a:cs typeface="Arial" panose="020B0604020202020204" pitchFamily="34" charset="0"/>
              </a:rPr>
              <a:t>ReactDOM.createRoot</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rootElement</a:t>
            </a:r>
            <a:r>
              <a:rPr lang="en-US" sz="1400" dirty="0">
                <a:latin typeface="Arial" panose="020B0604020202020204" pitchFamily="34" charset="0"/>
                <a:cs typeface="Arial" panose="020B0604020202020204" pitchFamily="34" charset="0"/>
              </a:rPr>
              <a:t>); </a:t>
            </a:r>
            <a:r>
              <a:rPr lang="en-US" sz="1400" dirty="0" err="1" smtClean="0">
                <a:latin typeface="Arial" panose="020B0604020202020204" pitchFamily="34" charset="0"/>
                <a:cs typeface="Arial" panose="020B0604020202020204" pitchFamily="34" charset="0"/>
              </a:rPr>
              <a:t>root.render</a:t>
            </a:r>
            <a:r>
              <a:rPr lang="en-US" sz="1400" dirty="0">
                <a:latin typeface="Arial" panose="020B0604020202020204" pitchFamily="34" charset="0"/>
                <a:cs typeface="Arial" panose="020B0604020202020204" pitchFamily="34" charset="0"/>
              </a:rPr>
              <a:t>( );</a:t>
            </a:r>
            <a:endParaRPr lang="en-IN"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2288045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SOURCE CODE IMPLEMENTATION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21</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33754" y="1242060"/>
            <a:ext cx="8336866" cy="3500692"/>
          </a:xfrm>
        </p:spPr>
        <p:txBody>
          <a:bodyPr>
            <a:noAutofit/>
          </a:bodyPr>
          <a:lstStyle/>
          <a:p>
            <a:pPr marL="0" indent="0">
              <a:buNone/>
            </a:pPr>
            <a:r>
              <a:rPr lang="en-IN" sz="1200" dirty="0">
                <a:latin typeface="Arial" panose="020B0604020202020204" pitchFamily="34" charset="0"/>
                <a:cs typeface="Arial" panose="020B0604020202020204" pitchFamily="34" charset="0"/>
              </a:rPr>
              <a:t>import React from "react";</a:t>
            </a:r>
          </a:p>
          <a:p>
            <a:pPr marL="0" indent="0">
              <a:buNone/>
            </a:pPr>
            <a:r>
              <a:rPr lang="en-IN" sz="1200" dirty="0">
                <a:latin typeface="Arial" panose="020B0604020202020204" pitchFamily="34" charset="0"/>
                <a:cs typeface="Arial" panose="020B0604020202020204" pitchFamily="34" charset="0"/>
              </a:rPr>
              <a:t>import { </a:t>
            </a:r>
            <a:r>
              <a:rPr lang="en-IN" sz="1200" dirty="0" err="1">
                <a:latin typeface="Arial" panose="020B0604020202020204" pitchFamily="34" charset="0"/>
                <a:cs typeface="Arial" panose="020B0604020202020204" pitchFamily="34" charset="0"/>
              </a:rPr>
              <a:t>MapPin</a:t>
            </a:r>
            <a:r>
              <a:rPr lang="en-IN" sz="1200" dirty="0">
                <a:latin typeface="Arial" panose="020B0604020202020204" pitchFamily="34" charset="0"/>
                <a:cs typeface="Arial" panose="020B0604020202020204" pitchFamily="34" charset="0"/>
              </a:rPr>
              <a:t>, Calendar, Search, Car, </a:t>
            </a:r>
            <a:r>
              <a:rPr lang="en-IN" sz="1200" dirty="0" err="1">
                <a:latin typeface="Arial" panose="020B0604020202020204" pitchFamily="34" charset="0"/>
                <a:cs typeface="Arial" panose="020B0604020202020204" pitchFamily="34" charset="0"/>
              </a:rPr>
              <a:t>CheckCircle</a:t>
            </a:r>
            <a:r>
              <a:rPr lang="en-IN" sz="1200" dirty="0">
                <a:latin typeface="Arial" panose="020B0604020202020204" pitchFamily="34" charset="0"/>
                <a:cs typeface="Arial" panose="020B0604020202020204" pitchFamily="34" charset="0"/>
              </a:rPr>
              <a:t> } from "</a:t>
            </a:r>
            <a:r>
              <a:rPr lang="en-IN" sz="1200" dirty="0" err="1">
                <a:latin typeface="Arial" panose="020B0604020202020204" pitchFamily="34" charset="0"/>
                <a:cs typeface="Arial" panose="020B0604020202020204" pitchFamily="34" charset="0"/>
              </a:rPr>
              <a:t>lucide</a:t>
            </a:r>
            <a:r>
              <a:rPr lang="en-IN" sz="1200" dirty="0">
                <a:latin typeface="Arial" panose="020B0604020202020204" pitchFamily="34" charset="0"/>
                <a:cs typeface="Arial" panose="020B0604020202020204" pitchFamily="34" charset="0"/>
              </a:rPr>
              <a:t>-react";</a:t>
            </a:r>
          </a:p>
          <a:p>
            <a:pPr marL="0" indent="0">
              <a:buNone/>
            </a:pPr>
            <a:r>
              <a:rPr lang="en-IN" sz="1200" dirty="0">
                <a:latin typeface="Arial" panose="020B0604020202020204" pitchFamily="34" charset="0"/>
                <a:cs typeface="Arial" panose="020B0604020202020204" pitchFamily="34" charset="0"/>
              </a:rPr>
              <a:t>import { MOCK_VEHICLES } from "../constants";</a:t>
            </a:r>
          </a:p>
          <a:p>
            <a:pPr marL="0" indent="0">
              <a:buNone/>
            </a:pPr>
            <a:r>
              <a:rPr lang="en-IN" sz="1200" dirty="0">
                <a:latin typeface="Arial" panose="020B0604020202020204" pitchFamily="34" charset="0"/>
                <a:cs typeface="Arial" panose="020B0604020202020204" pitchFamily="34" charset="0"/>
              </a:rPr>
              <a:t>import { </a:t>
            </a:r>
            <a:r>
              <a:rPr lang="en-IN" sz="1200" dirty="0" err="1">
                <a:latin typeface="Arial" panose="020B0604020202020204" pitchFamily="34" charset="0"/>
                <a:cs typeface="Arial" panose="020B0604020202020204" pitchFamily="34" charset="0"/>
              </a:rPr>
              <a:t>VehicleCategory</a:t>
            </a:r>
            <a:r>
              <a:rPr lang="en-IN" sz="1200" dirty="0">
                <a:latin typeface="Arial" panose="020B0604020202020204" pitchFamily="34" charset="0"/>
                <a:cs typeface="Arial" panose="020B0604020202020204" pitchFamily="34" charset="0"/>
              </a:rPr>
              <a:t>, Vehicle } from "../types";</a:t>
            </a:r>
          </a:p>
          <a:p>
            <a:pPr marL="0" indent="0">
              <a:buNone/>
            </a:pPr>
            <a:r>
              <a:rPr lang="en-IN" sz="1200" dirty="0">
                <a:latin typeface="Arial" panose="020B0604020202020204" pitchFamily="34" charset="0"/>
                <a:cs typeface="Arial" panose="020B0604020202020204" pitchFamily="34" charset="0"/>
              </a:rPr>
              <a:t>import </a:t>
            </a:r>
            <a:r>
              <a:rPr lang="en-IN" sz="1200" dirty="0" err="1">
                <a:latin typeface="Arial" panose="020B0604020202020204" pitchFamily="34" charset="0"/>
                <a:cs typeface="Arial" panose="020B0604020202020204" pitchFamily="34" charset="0"/>
              </a:rPr>
              <a:t>VehicleCard</a:t>
            </a:r>
            <a:r>
              <a:rPr lang="en-IN" sz="1200" dirty="0">
                <a:latin typeface="Arial" panose="020B0604020202020204" pitchFamily="34" charset="0"/>
                <a:cs typeface="Arial" panose="020B0604020202020204" pitchFamily="34" charset="0"/>
              </a:rPr>
              <a:t> from "./</a:t>
            </a:r>
            <a:r>
              <a:rPr lang="en-IN" sz="1200" dirty="0" err="1">
                <a:latin typeface="Arial" panose="020B0604020202020204" pitchFamily="34" charset="0"/>
                <a:cs typeface="Arial" panose="020B0604020202020204" pitchFamily="34" charset="0"/>
              </a:rPr>
              <a:t>VehicleCard</a:t>
            </a:r>
            <a:r>
              <a:rPr lang="en-IN" sz="1200" dirty="0">
                <a:latin typeface="Arial" panose="020B0604020202020204" pitchFamily="34" charset="0"/>
                <a:cs typeface="Arial" panose="020B0604020202020204" pitchFamily="34" charset="0"/>
              </a:rPr>
              <a:t>";</a:t>
            </a:r>
          </a:p>
          <a:p>
            <a:pPr marL="0" indent="0">
              <a:buNone/>
            </a:pP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interface </a:t>
            </a:r>
            <a:r>
              <a:rPr lang="en-IN" sz="1200" dirty="0" err="1">
                <a:latin typeface="Arial" panose="020B0604020202020204" pitchFamily="34" charset="0"/>
                <a:cs typeface="Arial" panose="020B0604020202020204" pitchFamily="34" charset="0"/>
              </a:rPr>
              <a:t>HomeProps</a:t>
            </a:r>
            <a:r>
              <a:rPr lang="en-IN" sz="1200" dirty="0">
                <a:latin typeface="Arial" panose="020B0604020202020204" pitchFamily="34" charset="0"/>
                <a:cs typeface="Arial" panose="020B0604020202020204" pitchFamily="34" charset="0"/>
              </a:rPr>
              <a:t> {</a:t>
            </a:r>
          </a:p>
          <a:p>
            <a:pPr marL="0" indent="0">
              <a:buNone/>
            </a:pPr>
            <a:r>
              <a:rPr lang="en-IN" sz="1200" dirty="0">
                <a:latin typeface="Arial" panose="020B0604020202020204" pitchFamily="34" charset="0"/>
                <a:cs typeface="Arial" panose="020B0604020202020204" pitchFamily="34" charset="0"/>
              </a:rPr>
              <a:t>  user: any;</a:t>
            </a:r>
          </a:p>
          <a:p>
            <a:pPr marL="0" indent="0">
              <a:buNone/>
            </a:pP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 (view: string) =&gt; void;</a:t>
            </a:r>
          </a:p>
          <a:p>
            <a:pPr marL="0" indent="0">
              <a:buNone/>
            </a:pP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onBook</a:t>
            </a:r>
            <a:r>
              <a:rPr lang="en-IN" sz="1200" dirty="0">
                <a:latin typeface="Arial" panose="020B0604020202020204" pitchFamily="34" charset="0"/>
                <a:cs typeface="Arial" panose="020B0604020202020204" pitchFamily="34" charset="0"/>
              </a:rPr>
              <a:t>: (vehicle: Vehicle, type: "VEHICLE") =&gt; void;</a:t>
            </a:r>
          </a:p>
          <a:p>
            <a:pPr marL="0" indent="0">
              <a:buNone/>
            </a:pPr>
            <a:r>
              <a:rPr lang="en-IN" sz="1200" dirty="0">
                <a:latin typeface="Arial" panose="020B0604020202020204" pitchFamily="34" charset="0"/>
                <a:cs typeface="Arial" panose="020B0604020202020204" pitchFamily="34" charset="0"/>
              </a:rPr>
              <a:t>}</a:t>
            </a:r>
          </a:p>
          <a:p>
            <a:pPr marL="0" indent="0">
              <a:buNone/>
            </a:pPr>
            <a:r>
              <a:rPr lang="en-IN" sz="1200" dirty="0" err="1">
                <a:latin typeface="Arial" panose="020B0604020202020204" pitchFamily="34" charset="0"/>
                <a:cs typeface="Arial" panose="020B0604020202020204" pitchFamily="34" charset="0"/>
              </a:rPr>
              <a:t>const</a:t>
            </a:r>
            <a:r>
              <a:rPr lang="en-IN" sz="1200" dirty="0">
                <a:latin typeface="Arial" panose="020B0604020202020204" pitchFamily="34" charset="0"/>
                <a:cs typeface="Arial" panose="020B0604020202020204" pitchFamily="34" charset="0"/>
              </a:rPr>
              <a:t> Home: </a:t>
            </a:r>
            <a:r>
              <a:rPr lang="en-IN" sz="1200" dirty="0" err="1">
                <a:latin typeface="Arial" panose="020B0604020202020204" pitchFamily="34" charset="0"/>
                <a:cs typeface="Arial" panose="020B0604020202020204" pitchFamily="34" charset="0"/>
              </a:rPr>
              <a:t>React.FC</a:t>
            </a:r>
            <a:r>
              <a:rPr lang="en-IN" sz="1200" dirty="0">
                <a:latin typeface="Arial" panose="020B0604020202020204" pitchFamily="34" charset="0"/>
                <a:cs typeface="Arial" panose="020B0604020202020204" pitchFamily="34" charset="0"/>
              </a:rPr>
              <a:t>&lt;</a:t>
            </a:r>
            <a:r>
              <a:rPr lang="en-IN" sz="1200" dirty="0" err="1">
                <a:latin typeface="Arial" panose="020B0604020202020204" pitchFamily="34" charset="0"/>
                <a:cs typeface="Arial" panose="020B0604020202020204" pitchFamily="34" charset="0"/>
              </a:rPr>
              <a:t>HomeProps</a:t>
            </a:r>
            <a:r>
              <a:rPr lang="en-IN" sz="1200" dirty="0">
                <a:latin typeface="Arial" panose="020B0604020202020204" pitchFamily="34" charset="0"/>
                <a:cs typeface="Arial" panose="020B0604020202020204" pitchFamily="34" charset="0"/>
              </a:rPr>
              <a:t>&gt; = ({ user,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onBook</a:t>
            </a:r>
            <a:r>
              <a:rPr lang="en-IN" sz="1200" dirty="0">
                <a:latin typeface="Arial" panose="020B0604020202020204" pitchFamily="34" charset="0"/>
                <a:cs typeface="Arial" panose="020B0604020202020204" pitchFamily="34" charset="0"/>
              </a:rPr>
              <a:t> }) =&gt; {</a:t>
            </a:r>
          </a:p>
          <a:p>
            <a:pPr marL="0" indent="0">
              <a:buNone/>
            </a:pPr>
            <a:endParaRPr lang="en-IN" sz="1200" dirty="0">
              <a:latin typeface="Arial" panose="020B0604020202020204" pitchFamily="34" charset="0"/>
              <a:cs typeface="Arial" panose="020B0604020202020204" pitchFamily="34" charset="0"/>
            </a:endParaRPr>
          </a:p>
          <a:p>
            <a:pPr marL="0" indent="0">
              <a:buNone/>
            </a:pPr>
            <a:endParaRPr lang="en-IN" sz="1200" dirty="0">
              <a:latin typeface="Arial" panose="020B0604020202020204" pitchFamily="34" charset="0"/>
              <a:cs typeface="Arial" panose="020B0604020202020204" pitchFamily="34" charset="0"/>
            </a:endParaRPr>
          </a:p>
          <a:p>
            <a:pPr marL="0" indent="0">
              <a:buNone/>
            </a:pP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178729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SOURCE CODE IMPLEMENTATION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22</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33754" y="1242060"/>
            <a:ext cx="8336866" cy="3500692"/>
          </a:xfrm>
        </p:spPr>
        <p:txBody>
          <a:bodyPr>
            <a:noAutofit/>
          </a:bodyPr>
          <a:lstStyle/>
          <a:p>
            <a:pPr marL="0" indent="0">
              <a:buNone/>
            </a:pPr>
            <a:r>
              <a:rPr lang="en-IN" sz="1200" dirty="0">
                <a:latin typeface="Arial" panose="020B0604020202020204" pitchFamily="34" charset="0"/>
                <a:cs typeface="Arial" panose="020B0604020202020204" pitchFamily="34" charset="0"/>
              </a:rPr>
              <a:t>     </a:t>
            </a:r>
            <a:r>
              <a:rPr lang="en-IN" sz="1200" dirty="0" smtClean="0">
                <a:latin typeface="Arial" panose="020B0604020202020204" pitchFamily="34" charset="0"/>
                <a:cs typeface="Arial" panose="020B0604020202020204" pitchFamily="34" charset="0"/>
              </a:rPr>
              <a:t> {/* Hero </a:t>
            </a:r>
            <a:r>
              <a:rPr lang="en-IN" sz="1200" dirty="0">
                <a:latin typeface="Arial" panose="020B0604020202020204" pitchFamily="34" charset="0"/>
                <a:cs typeface="Arial" panose="020B0604020202020204" pitchFamily="34" charset="0"/>
              </a:rPr>
              <a:t>+ </a:t>
            </a:r>
            <a:r>
              <a:rPr lang="en-IN" sz="1200" dirty="0" smtClean="0">
                <a:latin typeface="Arial" panose="020B0604020202020204" pitchFamily="34" charset="0"/>
                <a:cs typeface="Arial" panose="020B0604020202020204" pitchFamily="34" charset="0"/>
              </a:rPr>
              <a:t>search */}</a:t>
            </a: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&lt;section&gt;</a:t>
            </a:r>
          </a:p>
          <a:p>
            <a:pPr marL="0" indent="0">
              <a:buNone/>
            </a:pPr>
            <a:r>
              <a:rPr lang="en-IN" sz="1200" dirty="0">
                <a:latin typeface="Arial" panose="020B0604020202020204" pitchFamily="34" charset="0"/>
                <a:cs typeface="Arial" panose="020B0604020202020204" pitchFamily="34" charset="0"/>
              </a:rPr>
              <a:t>        &lt;h1&gt;Vehicle Pre-Booking System&lt;/h1&gt;</a:t>
            </a:r>
          </a:p>
          <a:p>
            <a:pPr marL="0" indent="0">
              <a:buNone/>
            </a:pPr>
            <a:r>
              <a:rPr lang="en-IN" sz="1200" dirty="0">
                <a:latin typeface="Arial" panose="020B0604020202020204" pitchFamily="34" charset="0"/>
                <a:cs typeface="Arial" panose="020B0604020202020204" pitchFamily="34" charset="0"/>
              </a:rPr>
              <a:t>        &lt;p&gt;Rent vehicles, pre-book showroom cars, and explore tour packages.&lt;/p&gt;</a:t>
            </a:r>
          </a:p>
          <a:p>
            <a:pPr marL="0" indent="0">
              <a:buNone/>
            </a:pP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&lt;div&gt;</a:t>
            </a:r>
          </a:p>
          <a:p>
            <a:pPr marL="0" indent="0">
              <a:buNone/>
            </a:pPr>
            <a:r>
              <a:rPr lang="en-IN" sz="1200" dirty="0">
                <a:latin typeface="Arial" panose="020B0604020202020204" pitchFamily="34" charset="0"/>
                <a:cs typeface="Arial" panose="020B0604020202020204" pitchFamily="34" charset="0"/>
              </a:rPr>
              <a:t>          &lt;input type="text" placeholder="Where to?" /&gt;</a:t>
            </a:r>
          </a:p>
          <a:p>
            <a:pPr marL="0" indent="0">
              <a:buNone/>
            </a:pPr>
            <a:r>
              <a:rPr lang="en-IN" sz="1200" dirty="0">
                <a:latin typeface="Arial" panose="020B0604020202020204" pitchFamily="34" charset="0"/>
                <a:cs typeface="Arial" panose="020B0604020202020204" pitchFamily="34" charset="0"/>
              </a:rPr>
              <a:t>          &lt;input type="date" /&gt;</a:t>
            </a:r>
          </a:p>
          <a:p>
            <a:pPr marL="0" indent="0">
              <a:buNone/>
            </a:pPr>
            <a:r>
              <a:rPr lang="en-IN" sz="1200" dirty="0">
                <a:latin typeface="Arial" panose="020B0604020202020204" pitchFamily="34" charset="0"/>
                <a:cs typeface="Arial" panose="020B0604020202020204" pitchFamily="34" charset="0"/>
              </a:rPr>
              <a:t>          &lt;button </a:t>
            </a:r>
            <a:r>
              <a:rPr lang="en-IN" sz="1200" dirty="0" err="1">
                <a:latin typeface="Arial" panose="020B0604020202020204" pitchFamily="34" charset="0"/>
                <a:cs typeface="Arial" panose="020B0604020202020204" pitchFamily="34" charset="0"/>
              </a:rPr>
              <a:t>onClick</a:t>
            </a:r>
            <a:r>
              <a:rPr lang="en-IN" sz="1200" dirty="0">
                <a:latin typeface="Arial" panose="020B0604020202020204" pitchFamily="34" charset="0"/>
                <a:cs typeface="Arial" panose="020B0604020202020204" pitchFamily="34" charset="0"/>
              </a:rPr>
              <a:t>={() =&gt;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("vehicles")}&gt;</a:t>
            </a:r>
          </a:p>
          <a:p>
            <a:pPr marL="0" indent="0">
              <a:buNone/>
            </a:pPr>
            <a:r>
              <a:rPr lang="en-IN" sz="1200" dirty="0">
                <a:latin typeface="Arial" panose="020B0604020202020204" pitchFamily="34" charset="0"/>
                <a:cs typeface="Arial" panose="020B0604020202020204" pitchFamily="34" charset="0"/>
              </a:rPr>
              <a:t>            &lt;Search /&gt; Search</a:t>
            </a:r>
          </a:p>
          <a:p>
            <a:pPr marL="0" indent="0">
              <a:buNone/>
            </a:pPr>
            <a:r>
              <a:rPr lang="en-IN" sz="1200" dirty="0">
                <a:latin typeface="Arial" panose="020B0604020202020204" pitchFamily="34" charset="0"/>
                <a:cs typeface="Arial" panose="020B0604020202020204" pitchFamily="34" charset="0"/>
              </a:rPr>
              <a:t>          &lt;/button&gt;</a:t>
            </a:r>
          </a:p>
          <a:p>
            <a:pPr marL="0" indent="0">
              <a:buNone/>
            </a:pPr>
            <a:r>
              <a:rPr lang="en-IN" sz="1200" dirty="0">
                <a:latin typeface="Arial" panose="020B0604020202020204" pitchFamily="34" charset="0"/>
                <a:cs typeface="Arial" panose="020B0604020202020204" pitchFamily="34" charset="0"/>
              </a:rPr>
              <a:t>        &lt;/div&gt;</a:t>
            </a:r>
          </a:p>
          <a:p>
            <a:pPr marL="0" indent="0">
              <a:buNone/>
            </a:pPr>
            <a:r>
              <a:rPr lang="en-IN" sz="1200" dirty="0">
                <a:latin typeface="Arial" panose="020B0604020202020204" pitchFamily="34" charset="0"/>
                <a:cs typeface="Arial" panose="020B0604020202020204" pitchFamily="34" charset="0"/>
              </a:rPr>
              <a:t>      &lt;/section&gt;</a:t>
            </a:r>
          </a:p>
          <a:p>
            <a:pPr marL="0" indent="0">
              <a:buNone/>
            </a:pP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393003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SOURCE CODE IMPLEMENTATION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23</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33754" y="1242060"/>
            <a:ext cx="8336866" cy="3500692"/>
          </a:xfrm>
        </p:spPr>
        <p:txBody>
          <a:bodyPr>
            <a:noAutofit/>
          </a:bodyPr>
          <a:lstStyle/>
          <a:p>
            <a:pPr marL="0" indent="0">
              <a:buNone/>
            </a:pPr>
            <a:r>
              <a:rPr lang="en-IN" sz="1200" dirty="0" smtClean="0">
                <a:latin typeface="Arial" panose="020B0604020202020204" pitchFamily="34" charset="0"/>
                <a:cs typeface="Arial" panose="020B0604020202020204" pitchFamily="34" charset="0"/>
              </a:rPr>
              <a:t>{/* Services cards */}</a:t>
            </a: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&lt;section&gt;</a:t>
            </a:r>
          </a:p>
          <a:p>
            <a:pPr marL="0" indent="0">
              <a:buNone/>
            </a:pPr>
            <a:r>
              <a:rPr lang="en-IN" sz="1200" dirty="0">
                <a:latin typeface="Arial" panose="020B0604020202020204" pitchFamily="34" charset="0"/>
                <a:cs typeface="Arial" panose="020B0604020202020204" pitchFamily="34" charset="0"/>
              </a:rPr>
              <a:t>        &lt;div </a:t>
            </a:r>
            <a:r>
              <a:rPr lang="en-IN" sz="1200" dirty="0" err="1">
                <a:latin typeface="Arial" panose="020B0604020202020204" pitchFamily="34" charset="0"/>
                <a:cs typeface="Arial" panose="020B0604020202020204" pitchFamily="34" charset="0"/>
              </a:rPr>
              <a:t>onClick</a:t>
            </a:r>
            <a:r>
              <a:rPr lang="en-IN" sz="1200" dirty="0">
                <a:latin typeface="Arial" panose="020B0604020202020204" pitchFamily="34" charset="0"/>
                <a:cs typeface="Arial" panose="020B0604020202020204" pitchFamily="34" charset="0"/>
              </a:rPr>
              <a:t>={() =&gt;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("vehicles")}&gt;</a:t>
            </a:r>
          </a:p>
          <a:p>
            <a:pPr marL="0" indent="0">
              <a:buNone/>
            </a:pPr>
            <a:r>
              <a:rPr lang="en-IN" sz="1200" dirty="0">
                <a:latin typeface="Arial" panose="020B0604020202020204" pitchFamily="34" charset="0"/>
                <a:cs typeface="Arial" panose="020B0604020202020204" pitchFamily="34" charset="0"/>
              </a:rPr>
              <a:t>          &lt;Car /&gt; Vehicle Rentals</a:t>
            </a:r>
          </a:p>
          <a:p>
            <a:pPr marL="0" indent="0">
              <a:buNone/>
            </a:pPr>
            <a:r>
              <a:rPr lang="en-IN" sz="1200" dirty="0">
                <a:latin typeface="Arial" panose="020B0604020202020204" pitchFamily="34" charset="0"/>
                <a:cs typeface="Arial" panose="020B0604020202020204" pitchFamily="34" charset="0"/>
              </a:rPr>
              <a:t>        &lt;/div&gt;</a:t>
            </a:r>
          </a:p>
          <a:p>
            <a:pPr marL="0" indent="0">
              <a:buNone/>
            </a:pPr>
            <a:r>
              <a:rPr lang="en-IN" sz="1200" dirty="0">
                <a:latin typeface="Arial" panose="020B0604020202020204" pitchFamily="34" charset="0"/>
                <a:cs typeface="Arial" panose="020B0604020202020204" pitchFamily="34" charset="0"/>
              </a:rPr>
              <a:t>        &lt;div </a:t>
            </a:r>
            <a:r>
              <a:rPr lang="en-IN" sz="1200" dirty="0" err="1">
                <a:latin typeface="Arial" panose="020B0604020202020204" pitchFamily="34" charset="0"/>
                <a:cs typeface="Arial" panose="020B0604020202020204" pitchFamily="34" charset="0"/>
              </a:rPr>
              <a:t>onClick</a:t>
            </a:r>
            <a:r>
              <a:rPr lang="en-IN" sz="1200" dirty="0">
                <a:latin typeface="Arial" panose="020B0604020202020204" pitchFamily="34" charset="0"/>
                <a:cs typeface="Arial" panose="020B0604020202020204" pitchFamily="34" charset="0"/>
              </a:rPr>
              <a:t>={() =&gt;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("showroom")}&gt;</a:t>
            </a:r>
          </a:p>
          <a:p>
            <a:pPr marL="0" indent="0">
              <a:buNone/>
            </a:pPr>
            <a:r>
              <a:rPr lang="en-IN" sz="1200" dirty="0">
                <a:latin typeface="Arial" panose="020B0604020202020204" pitchFamily="34" charset="0"/>
                <a:cs typeface="Arial" panose="020B0604020202020204" pitchFamily="34" charset="0"/>
              </a:rPr>
              <a:t>          &lt;</a:t>
            </a:r>
            <a:r>
              <a:rPr lang="en-IN" sz="1200" dirty="0" err="1">
                <a:latin typeface="Arial" panose="020B0604020202020204" pitchFamily="34" charset="0"/>
                <a:cs typeface="Arial" panose="020B0604020202020204" pitchFamily="34" charset="0"/>
              </a:rPr>
              <a:t>CheckCircle</a:t>
            </a:r>
            <a:r>
              <a:rPr lang="en-IN" sz="1200" dirty="0">
                <a:latin typeface="Arial" panose="020B0604020202020204" pitchFamily="34" charset="0"/>
                <a:cs typeface="Arial" panose="020B0604020202020204" pitchFamily="34" charset="0"/>
              </a:rPr>
              <a:t> /&gt; Showroom Pre-Booking</a:t>
            </a:r>
          </a:p>
          <a:p>
            <a:pPr marL="0" indent="0">
              <a:buNone/>
            </a:pPr>
            <a:r>
              <a:rPr lang="en-IN" sz="1200" dirty="0">
                <a:latin typeface="Arial" panose="020B0604020202020204" pitchFamily="34" charset="0"/>
                <a:cs typeface="Arial" panose="020B0604020202020204" pitchFamily="34" charset="0"/>
              </a:rPr>
              <a:t>        &lt;/div&gt;</a:t>
            </a:r>
          </a:p>
          <a:p>
            <a:pPr marL="0" indent="0">
              <a:buNone/>
            </a:pPr>
            <a:r>
              <a:rPr lang="en-IN" sz="1200" dirty="0">
                <a:latin typeface="Arial" panose="020B0604020202020204" pitchFamily="34" charset="0"/>
                <a:cs typeface="Arial" panose="020B0604020202020204" pitchFamily="34" charset="0"/>
              </a:rPr>
              <a:t>        &lt;div </a:t>
            </a:r>
            <a:r>
              <a:rPr lang="en-IN" sz="1200" dirty="0" err="1">
                <a:latin typeface="Arial" panose="020B0604020202020204" pitchFamily="34" charset="0"/>
                <a:cs typeface="Arial" panose="020B0604020202020204" pitchFamily="34" charset="0"/>
              </a:rPr>
              <a:t>onClick</a:t>
            </a:r>
            <a:r>
              <a:rPr lang="en-IN" sz="1200" dirty="0">
                <a:latin typeface="Arial" panose="020B0604020202020204" pitchFamily="34" charset="0"/>
                <a:cs typeface="Arial" panose="020B0604020202020204" pitchFamily="34" charset="0"/>
              </a:rPr>
              <a:t>={() =&gt; </a:t>
            </a:r>
            <a:r>
              <a:rPr lang="en-IN" sz="1200" dirty="0" err="1">
                <a:latin typeface="Arial" panose="020B0604020202020204" pitchFamily="34" charset="0"/>
                <a:cs typeface="Arial" panose="020B0604020202020204" pitchFamily="34" charset="0"/>
              </a:rPr>
              <a:t>setView</a:t>
            </a:r>
            <a:r>
              <a:rPr lang="en-IN" sz="1200" dirty="0">
                <a:latin typeface="Arial" panose="020B0604020202020204" pitchFamily="34" charset="0"/>
                <a:cs typeface="Arial" panose="020B0604020202020204" pitchFamily="34" charset="0"/>
              </a:rPr>
              <a:t>("packages")}&gt;</a:t>
            </a:r>
          </a:p>
          <a:p>
            <a:pPr marL="0" indent="0">
              <a:buNone/>
            </a:pPr>
            <a:r>
              <a:rPr lang="en-IN" sz="1200" dirty="0">
                <a:latin typeface="Arial" panose="020B0604020202020204" pitchFamily="34" charset="0"/>
                <a:cs typeface="Arial" panose="020B0604020202020204" pitchFamily="34" charset="0"/>
              </a:rPr>
              <a:t>          &lt;</a:t>
            </a:r>
            <a:r>
              <a:rPr lang="en-IN" sz="1200" dirty="0" err="1">
                <a:latin typeface="Arial" panose="020B0604020202020204" pitchFamily="34" charset="0"/>
                <a:cs typeface="Arial" panose="020B0604020202020204" pitchFamily="34" charset="0"/>
              </a:rPr>
              <a:t>MapPin</a:t>
            </a:r>
            <a:r>
              <a:rPr lang="en-IN" sz="1200" dirty="0">
                <a:latin typeface="Arial" panose="020B0604020202020204" pitchFamily="34" charset="0"/>
                <a:cs typeface="Arial" panose="020B0604020202020204" pitchFamily="34" charset="0"/>
              </a:rPr>
              <a:t> /&gt; Trips &amp; Tours</a:t>
            </a:r>
          </a:p>
          <a:p>
            <a:pPr marL="0" indent="0">
              <a:buNone/>
            </a:pPr>
            <a:r>
              <a:rPr lang="en-IN" sz="1200" dirty="0">
                <a:latin typeface="Arial" panose="020B0604020202020204" pitchFamily="34" charset="0"/>
                <a:cs typeface="Arial" panose="020B0604020202020204" pitchFamily="34" charset="0"/>
              </a:rPr>
              <a:t>        &lt;/div&gt;</a:t>
            </a:r>
          </a:p>
          <a:p>
            <a:pPr marL="0" indent="0">
              <a:buNone/>
            </a:pPr>
            <a:r>
              <a:rPr lang="en-IN" sz="1200" dirty="0">
                <a:latin typeface="Arial" panose="020B0604020202020204" pitchFamily="34" charset="0"/>
                <a:cs typeface="Arial" panose="020B0604020202020204" pitchFamily="34" charset="0"/>
              </a:rPr>
              <a:t>      &lt;/section&gt;</a:t>
            </a:r>
          </a:p>
          <a:p>
            <a:pPr marL="0" indent="0">
              <a:buNone/>
            </a:pPr>
            <a:endParaRPr lang="en-IN" sz="1200" dirty="0">
              <a:latin typeface="Arial" panose="020B0604020202020204" pitchFamily="34" charset="0"/>
              <a:cs typeface="Arial" panose="020B0604020202020204" pitchFamily="34" charset="0"/>
            </a:endParaRPr>
          </a:p>
          <a:p>
            <a:pPr marL="0" indent="0">
              <a:buNone/>
            </a:pP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1351941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SOURCE CODE IMPLEMENTATION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24</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33754" y="1242060"/>
            <a:ext cx="8336866" cy="3500692"/>
          </a:xfrm>
        </p:spPr>
        <p:txBody>
          <a:bodyPr>
            <a:noAutofit/>
          </a:bodyPr>
          <a:lstStyle/>
          <a:p>
            <a:pPr marL="0" indent="0">
              <a:buNone/>
            </a:pPr>
            <a:r>
              <a:rPr lang="en-IN" sz="1200" dirty="0">
                <a:latin typeface="Arial" panose="020B0604020202020204" pitchFamily="34" charset="0"/>
                <a:cs typeface="Arial" panose="020B0604020202020204" pitchFamily="34" charset="0"/>
              </a:rPr>
              <a:t> </a:t>
            </a:r>
            <a:r>
              <a:rPr lang="en-IN" sz="1200" dirty="0" smtClean="0">
                <a:latin typeface="Arial" panose="020B0604020202020204" pitchFamily="34" charset="0"/>
                <a:cs typeface="Arial" panose="020B0604020202020204" pitchFamily="34" charset="0"/>
              </a:rPr>
              <a:t>{/* Popular rentals */}</a:t>
            </a: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&lt;section&gt;</a:t>
            </a:r>
          </a:p>
          <a:p>
            <a:pPr marL="0" indent="0">
              <a:buNone/>
            </a:pPr>
            <a:r>
              <a:rPr lang="en-IN" sz="1200" dirty="0">
                <a:latin typeface="Arial" panose="020B0604020202020204" pitchFamily="34" charset="0"/>
                <a:cs typeface="Arial" panose="020B0604020202020204" pitchFamily="34" charset="0"/>
              </a:rPr>
              <a:t>        &lt;h2&gt;Popular Rentals&lt;/h2&gt;</a:t>
            </a:r>
          </a:p>
          <a:p>
            <a:pPr marL="0" indent="0">
              <a:buNone/>
            </a:pPr>
            <a:r>
              <a:rPr lang="en-IN" sz="1200" dirty="0">
                <a:latin typeface="Arial" panose="020B0604020202020204" pitchFamily="34" charset="0"/>
                <a:cs typeface="Arial" panose="020B0604020202020204" pitchFamily="34" charset="0"/>
              </a:rPr>
              <a:t>        {MOCK_VEHICLES</a:t>
            </a:r>
          </a:p>
          <a:p>
            <a:pPr marL="0" indent="0">
              <a:buNone/>
            </a:pPr>
            <a:r>
              <a:rPr lang="en-IN" sz="1200" dirty="0">
                <a:latin typeface="Arial" panose="020B0604020202020204" pitchFamily="34" charset="0"/>
                <a:cs typeface="Arial" panose="020B0604020202020204" pitchFamily="34" charset="0"/>
              </a:rPr>
              <a:t>          .filter(v =&gt; </a:t>
            </a:r>
            <a:r>
              <a:rPr lang="en-IN" sz="1200" dirty="0" err="1">
                <a:latin typeface="Arial" panose="020B0604020202020204" pitchFamily="34" charset="0"/>
                <a:cs typeface="Arial" panose="020B0604020202020204" pitchFamily="34" charset="0"/>
              </a:rPr>
              <a:t>v.category</a:t>
            </a:r>
            <a:r>
              <a:rPr lang="en-IN" sz="1200" dirty="0">
                <a:latin typeface="Arial" panose="020B0604020202020204" pitchFamily="34" charset="0"/>
                <a:cs typeface="Arial" panose="020B0604020202020204" pitchFamily="34" charset="0"/>
              </a:rPr>
              <a:t> === </a:t>
            </a:r>
            <a:r>
              <a:rPr lang="en-IN" sz="1200" dirty="0" err="1">
                <a:latin typeface="Arial" panose="020B0604020202020204" pitchFamily="34" charset="0"/>
                <a:cs typeface="Arial" panose="020B0604020202020204" pitchFamily="34" charset="0"/>
              </a:rPr>
              <a:t>VehicleCategory.RENTAL</a:t>
            </a:r>
            <a:r>
              <a:rPr lang="en-IN" sz="1200" dirty="0">
                <a:latin typeface="Arial" panose="020B0604020202020204" pitchFamily="34" charset="0"/>
                <a:cs typeface="Arial" panose="020B0604020202020204" pitchFamily="34" charset="0"/>
              </a:rPr>
              <a:t>)</a:t>
            </a:r>
          </a:p>
          <a:p>
            <a:pPr marL="0" indent="0">
              <a:buNone/>
            </a:pPr>
            <a:r>
              <a:rPr lang="en-IN" sz="1200" dirty="0">
                <a:latin typeface="Arial" panose="020B0604020202020204" pitchFamily="34" charset="0"/>
                <a:cs typeface="Arial" panose="020B0604020202020204" pitchFamily="34" charset="0"/>
              </a:rPr>
              <a:t>          .slice(0, 3)</a:t>
            </a:r>
          </a:p>
          <a:p>
            <a:pPr marL="0" indent="0">
              <a:buNone/>
            </a:pPr>
            <a:r>
              <a:rPr lang="en-IN" sz="1200" dirty="0">
                <a:latin typeface="Arial" panose="020B0604020202020204" pitchFamily="34" charset="0"/>
                <a:cs typeface="Arial" panose="020B0604020202020204" pitchFamily="34" charset="0"/>
              </a:rPr>
              <a:t>          .map(v =&gt; (</a:t>
            </a:r>
          </a:p>
          <a:p>
            <a:pPr marL="0" indent="0">
              <a:buNone/>
            </a:pPr>
            <a:r>
              <a:rPr lang="en-IN" sz="1200" dirty="0">
                <a:latin typeface="Arial" panose="020B0604020202020204" pitchFamily="34" charset="0"/>
                <a:cs typeface="Arial" panose="020B0604020202020204" pitchFamily="34" charset="0"/>
              </a:rPr>
              <a:t>            &lt;</a:t>
            </a:r>
            <a:r>
              <a:rPr lang="en-IN" sz="1200" dirty="0" err="1">
                <a:latin typeface="Arial" panose="020B0604020202020204" pitchFamily="34" charset="0"/>
                <a:cs typeface="Arial" panose="020B0604020202020204" pitchFamily="34" charset="0"/>
              </a:rPr>
              <a:t>VehicleCard</a:t>
            </a:r>
            <a:endParaRPr lang="en-IN" sz="1200" dirty="0">
              <a:latin typeface="Arial" panose="020B0604020202020204" pitchFamily="34" charset="0"/>
              <a:cs typeface="Arial" panose="020B0604020202020204" pitchFamily="34" charset="0"/>
            </a:endParaRPr>
          </a:p>
          <a:p>
            <a:pPr marL="0" indent="0">
              <a:buNone/>
            </a:pPr>
            <a:r>
              <a:rPr lang="en-IN" sz="1200" dirty="0">
                <a:latin typeface="Arial" panose="020B0604020202020204" pitchFamily="34" charset="0"/>
                <a:cs typeface="Arial" panose="020B0604020202020204" pitchFamily="34" charset="0"/>
              </a:rPr>
              <a:t>              key={v.id}</a:t>
            </a:r>
          </a:p>
          <a:p>
            <a:pPr marL="0" indent="0">
              <a:buNone/>
            </a:pPr>
            <a:r>
              <a:rPr lang="en-IN" sz="1200" dirty="0">
                <a:latin typeface="Arial" panose="020B0604020202020204" pitchFamily="34" charset="0"/>
                <a:cs typeface="Arial" panose="020B0604020202020204" pitchFamily="34" charset="0"/>
              </a:rPr>
              <a:t>              vehicle={v}</a:t>
            </a:r>
          </a:p>
          <a:p>
            <a:pPr marL="0" indent="0">
              <a:buNone/>
            </a:pP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onBook</a:t>
            </a:r>
            <a:r>
              <a:rPr lang="en-IN" sz="1200" dirty="0">
                <a:latin typeface="Arial" panose="020B0604020202020204" pitchFamily="34" charset="0"/>
                <a:cs typeface="Arial" panose="020B0604020202020204" pitchFamily="34" charset="0"/>
              </a:rPr>
              <a:t>={</a:t>
            </a:r>
            <a:r>
              <a:rPr lang="en-IN" sz="1200" dirty="0" err="1">
                <a:latin typeface="Arial" panose="020B0604020202020204" pitchFamily="34" charset="0"/>
                <a:cs typeface="Arial" panose="020B0604020202020204" pitchFamily="34" charset="0"/>
              </a:rPr>
              <a:t>veh</a:t>
            </a:r>
            <a:r>
              <a:rPr lang="en-IN" sz="1200" dirty="0">
                <a:latin typeface="Arial" panose="020B0604020202020204" pitchFamily="34" charset="0"/>
                <a:cs typeface="Arial" panose="020B0604020202020204" pitchFamily="34" charset="0"/>
              </a:rPr>
              <a:t> =&gt; </a:t>
            </a:r>
            <a:r>
              <a:rPr lang="en-IN" sz="1200" dirty="0" err="1">
                <a:latin typeface="Arial" panose="020B0604020202020204" pitchFamily="34" charset="0"/>
                <a:cs typeface="Arial" panose="020B0604020202020204" pitchFamily="34" charset="0"/>
              </a:rPr>
              <a:t>onBook</a:t>
            </a:r>
            <a:r>
              <a:rPr lang="en-IN" sz="1200" dirty="0">
                <a:latin typeface="Arial" panose="020B0604020202020204" pitchFamily="34" charset="0"/>
                <a:cs typeface="Arial" panose="020B0604020202020204" pitchFamily="34" charset="0"/>
              </a:rPr>
              <a:t>(</a:t>
            </a:r>
            <a:r>
              <a:rPr lang="en-IN" sz="1200" dirty="0" err="1">
                <a:latin typeface="Arial" panose="020B0604020202020204" pitchFamily="34" charset="0"/>
                <a:cs typeface="Arial" panose="020B0604020202020204" pitchFamily="34" charset="0"/>
              </a:rPr>
              <a:t>veh</a:t>
            </a:r>
            <a:r>
              <a:rPr lang="en-IN" sz="1200" dirty="0">
                <a:latin typeface="Arial" panose="020B0604020202020204" pitchFamily="34" charset="0"/>
                <a:cs typeface="Arial" panose="020B0604020202020204" pitchFamily="34" charset="0"/>
              </a:rPr>
              <a:t>, "VEHICLE")}</a:t>
            </a:r>
          </a:p>
          <a:p>
            <a:pPr marL="0" indent="0">
              <a:buNone/>
            </a:pP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isLoggedIn</a:t>
            </a:r>
            <a:r>
              <a:rPr lang="en-IN" sz="1200" dirty="0">
                <a:latin typeface="Arial" panose="020B0604020202020204" pitchFamily="34" charset="0"/>
                <a:cs typeface="Arial" panose="020B0604020202020204" pitchFamily="34" charset="0"/>
              </a:rPr>
              <a:t>={!!user}</a:t>
            </a: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3847814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4000" b="1" dirty="0" smtClean="0">
                <a:solidFill>
                  <a:schemeClr val="tx1"/>
                </a:solidFill>
                <a:latin typeface="Times New Roman" pitchFamily="18" charset="0"/>
                <a:cs typeface="Times New Roman" pitchFamily="18" charset="0"/>
              </a:rPr>
              <a:t>OUTPUT SCREENSHOTS</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25</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57818" y="1242060"/>
            <a:ext cx="8336866" cy="3500692"/>
          </a:xfrm>
        </p:spPr>
        <p:txBody>
          <a:bodyPr>
            <a:noAutofit/>
          </a:bodyPr>
          <a:lstStyle/>
          <a:p>
            <a:pPr marL="0" indent="0">
              <a:buNone/>
            </a:pPr>
            <a:r>
              <a:rPr lang="en-IN" sz="1200" b="1" dirty="0" smtClean="0">
                <a:latin typeface="Arial" panose="020B0604020202020204" pitchFamily="34" charset="0"/>
                <a:cs typeface="Arial" panose="020B0604020202020204" pitchFamily="34" charset="0"/>
              </a:rPr>
              <a:t>                              LOGIN PAGE</a:t>
            </a:r>
            <a:r>
              <a:rPr lang="en-IN" sz="1200" b="1" dirty="0" smtClean="0">
                <a:latin typeface="Calibri" panose="020F0502020204030204" pitchFamily="34" charset="0"/>
                <a:ea typeface="Calibri" panose="020F0502020204030204" pitchFamily="34" charset="0"/>
                <a:cs typeface="Calibri" panose="020F0502020204030204" pitchFamily="34" charset="0"/>
              </a:rPr>
              <a:t>:                                                                                                    </a:t>
            </a:r>
            <a:r>
              <a:rPr lang="en-IN" sz="1400" b="1" dirty="0">
                <a:latin typeface="Calibri" panose="020F0502020204030204" pitchFamily="34" charset="0"/>
                <a:ea typeface="Calibri" panose="020F0502020204030204" pitchFamily="34" charset="0"/>
                <a:cs typeface="Calibri" panose="020F0502020204030204" pitchFamily="34" charset="0"/>
              </a:rPr>
              <a:t>HOME PAGE:</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146384" y="1721771"/>
            <a:ext cx="4425616" cy="3020981"/>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4625573" y="1707292"/>
            <a:ext cx="4535904" cy="3035460"/>
          </a:xfrm>
          <a:prstGeom prst="rect">
            <a:avLst/>
          </a:prstGeom>
        </p:spPr>
      </p:pic>
    </p:spTree>
    <p:extLst>
      <p:ext uri="{BB962C8B-B14F-4D97-AF65-F5344CB8AC3E}">
        <p14:creationId xmlns:p14="http://schemas.microsoft.com/office/powerpoint/2010/main" val="1951875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4000" b="1" dirty="0" smtClean="0">
                <a:solidFill>
                  <a:schemeClr val="tx1"/>
                </a:solidFill>
                <a:latin typeface="Times New Roman" pitchFamily="18" charset="0"/>
                <a:cs typeface="Times New Roman" pitchFamily="18" charset="0"/>
              </a:rPr>
              <a:t>OUTPUT SCREENSHOTS</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26</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57818" y="1032765"/>
            <a:ext cx="8336866" cy="3709987"/>
          </a:xfrm>
        </p:spPr>
        <p:txBody>
          <a:bodyPr>
            <a:noAutofit/>
          </a:bodyPr>
          <a:lstStyle/>
          <a:p>
            <a:pPr marL="0" indent="0">
              <a:buNone/>
            </a:pPr>
            <a:r>
              <a:rPr lang="en-IN" sz="1200" b="1" dirty="0" smtClean="0">
                <a:latin typeface="Arial" panose="020B0604020202020204" pitchFamily="34" charset="0"/>
                <a:cs typeface="Arial" panose="020B0604020202020204" pitchFamily="34" charset="0"/>
              </a:rPr>
              <a:t>                         </a:t>
            </a:r>
          </a:p>
          <a:p>
            <a:pPr marL="0" indent="0">
              <a:buNone/>
            </a:pPr>
            <a:r>
              <a:rPr lang="en-IN" sz="1200" b="1" dirty="0" smtClean="0">
                <a:latin typeface="Arial" panose="020B0604020202020204" pitchFamily="34" charset="0"/>
                <a:cs typeface="Arial" panose="020B0604020202020204" pitchFamily="34" charset="0"/>
              </a:rPr>
              <a:t>                     </a:t>
            </a:r>
            <a:r>
              <a:rPr lang="en-IN" sz="1200" b="1" dirty="0" smtClean="0"/>
              <a:t>VEHICLE BOOKING:                                                                    TRIP </a:t>
            </a:r>
            <a:r>
              <a:rPr lang="en-IN" sz="1200" b="1" dirty="0"/>
              <a:t>BOOKING PAGE:</a:t>
            </a:r>
            <a:endParaRPr lang="en-US" sz="1200" dirty="0"/>
          </a:p>
          <a:p>
            <a:pPr marL="0" indent="0">
              <a:buNone/>
            </a:pPr>
            <a:endParaRPr lang="en-US" sz="1200" dirty="0"/>
          </a:p>
          <a:p>
            <a:pPr marL="0" indent="0">
              <a:buNone/>
            </a:pPr>
            <a:r>
              <a:rPr lang="en-IN" sz="1200" b="1" dirty="0" smtClean="0"/>
              <a:t>                                                                                                                   </a:t>
            </a: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pic>
        <p:nvPicPr>
          <p:cNvPr id="5" name="Picture 4"/>
          <p:cNvPicPr>
            <a:picLocks noChangeAspect="1"/>
          </p:cNvPicPr>
          <p:nvPr/>
        </p:nvPicPr>
        <p:blipFill>
          <a:blip r:embed="rId4"/>
          <a:stretch>
            <a:fillRect/>
          </a:stretch>
        </p:blipFill>
        <p:spPr>
          <a:xfrm>
            <a:off x="0" y="1672749"/>
            <a:ext cx="4625573" cy="3031837"/>
          </a:xfrm>
          <a:prstGeom prst="rect">
            <a:avLst/>
          </a:prstGeom>
        </p:spPr>
      </p:pic>
      <p:pic>
        <p:nvPicPr>
          <p:cNvPr id="9" name="Picture 8"/>
          <p:cNvPicPr>
            <a:picLocks noChangeAspect="1"/>
          </p:cNvPicPr>
          <p:nvPr/>
        </p:nvPicPr>
        <p:blipFill>
          <a:blip r:embed="rId5"/>
          <a:stretch>
            <a:fillRect/>
          </a:stretch>
        </p:blipFill>
        <p:spPr>
          <a:xfrm>
            <a:off x="4642402" y="1707292"/>
            <a:ext cx="4572000" cy="3059971"/>
          </a:xfrm>
          <a:prstGeom prst="rect">
            <a:avLst/>
          </a:prstGeom>
        </p:spPr>
      </p:pic>
    </p:spTree>
    <p:extLst>
      <p:ext uri="{BB962C8B-B14F-4D97-AF65-F5344CB8AC3E}">
        <p14:creationId xmlns:p14="http://schemas.microsoft.com/office/powerpoint/2010/main" val="709413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4000" b="1" dirty="0" smtClean="0">
                <a:solidFill>
                  <a:schemeClr val="tx1"/>
                </a:solidFill>
                <a:latin typeface="Times New Roman" pitchFamily="18" charset="0"/>
                <a:cs typeface="Times New Roman" pitchFamily="18" charset="0"/>
              </a:rPr>
              <a:t>OUTPUT SCREENSHOTS</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27</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57818" y="1032765"/>
            <a:ext cx="8336866" cy="3709987"/>
          </a:xfrm>
        </p:spPr>
        <p:txBody>
          <a:bodyPr>
            <a:noAutofit/>
          </a:bodyPr>
          <a:lstStyle/>
          <a:p>
            <a:pPr marL="0" indent="0">
              <a:buNone/>
            </a:pPr>
            <a:r>
              <a:rPr lang="en-IN" sz="1200" b="1" dirty="0" smtClean="0">
                <a:latin typeface="Arial" panose="020B0604020202020204" pitchFamily="34" charset="0"/>
                <a:cs typeface="Arial" panose="020B0604020202020204" pitchFamily="34" charset="0"/>
              </a:rPr>
              <a:t>                         </a:t>
            </a:r>
          </a:p>
          <a:p>
            <a:pPr marL="0" indent="0">
              <a:buNone/>
            </a:pPr>
            <a:r>
              <a:rPr lang="en-IN" sz="1200" b="1" dirty="0" smtClean="0">
                <a:latin typeface="Arial" panose="020B0604020202020204" pitchFamily="34" charset="0"/>
                <a:cs typeface="Arial" panose="020B0604020202020204" pitchFamily="34" charset="0"/>
              </a:rPr>
              <a:t>                     </a:t>
            </a:r>
            <a:r>
              <a:rPr lang="en-IN" sz="1200" b="1" dirty="0"/>
              <a:t>BOOKING DASHBOARD</a:t>
            </a:r>
            <a:r>
              <a:rPr lang="en-IN" sz="1200" b="1" dirty="0" smtClean="0"/>
              <a:t>:                                                               AI </a:t>
            </a:r>
            <a:r>
              <a:rPr lang="en-IN" sz="1200" b="1" dirty="0"/>
              <a:t>SUGGESSTION:</a:t>
            </a:r>
            <a:endParaRPr lang="en-US" sz="1200" dirty="0"/>
          </a:p>
          <a:p>
            <a:pPr marL="0" indent="0">
              <a:buNone/>
            </a:pPr>
            <a:endParaRPr lang="en-US" sz="1200" dirty="0"/>
          </a:p>
          <a:p>
            <a:pPr marL="0" indent="0">
              <a:buNone/>
            </a:pPr>
            <a:endParaRPr lang="en-US" sz="1200" dirty="0"/>
          </a:p>
          <a:p>
            <a:pPr marL="0" indent="0">
              <a:buNone/>
            </a:pPr>
            <a:r>
              <a:rPr lang="en-IN" sz="1200" b="1" dirty="0" smtClean="0"/>
              <a:t>                                                                                                                   </a:t>
            </a: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pic>
        <p:nvPicPr>
          <p:cNvPr id="4" name="Picture 3"/>
          <p:cNvPicPr>
            <a:picLocks noChangeAspect="1"/>
          </p:cNvPicPr>
          <p:nvPr/>
        </p:nvPicPr>
        <p:blipFill>
          <a:blip r:embed="rId4"/>
          <a:stretch>
            <a:fillRect/>
          </a:stretch>
        </p:blipFill>
        <p:spPr>
          <a:xfrm>
            <a:off x="0" y="1707292"/>
            <a:ext cx="4463716" cy="3035460"/>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4625574" y="1707292"/>
            <a:ext cx="4518426" cy="3047716"/>
          </a:xfrm>
          <a:prstGeom prst="rect">
            <a:avLst/>
          </a:prstGeom>
        </p:spPr>
      </p:pic>
    </p:spTree>
    <p:extLst>
      <p:ext uri="{BB962C8B-B14F-4D97-AF65-F5344CB8AC3E}">
        <p14:creationId xmlns:p14="http://schemas.microsoft.com/office/powerpoint/2010/main" val="397695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sz="4000" b="1" dirty="0" smtClean="0">
                <a:solidFill>
                  <a:schemeClr val="tx1"/>
                </a:solidFill>
                <a:latin typeface="Times New Roman" pitchFamily="18" charset="0"/>
                <a:cs typeface="Times New Roman" pitchFamily="18" charset="0"/>
              </a:rPr>
              <a:t>OUTPUT SCREENSHOTS</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28</a:t>
            </a:fld>
            <a:endParaRPr lang="en-US" altLang="en-US"/>
          </a:p>
        </p:txBody>
      </p:sp>
      <p:sp>
        <p:nvSpPr>
          <p:cNvPr id="3" name="Content Placeholder 2">
            <a:extLst>
              <a:ext uri="{FF2B5EF4-FFF2-40B4-BE49-F238E27FC236}">
                <a16:creationId xmlns="" xmlns:a16="http://schemas.microsoft.com/office/drawing/2014/main" id="{2AC2A75F-B902-2E39-B132-184CA4C15438}"/>
              </a:ext>
            </a:extLst>
          </p:cNvPr>
          <p:cNvSpPr>
            <a:spLocks noGrp="1"/>
          </p:cNvSpPr>
          <p:nvPr>
            <p:ph sz="quarter" idx="1"/>
          </p:nvPr>
        </p:nvSpPr>
        <p:spPr>
          <a:xfrm>
            <a:off x="457818" y="1032765"/>
            <a:ext cx="8336866" cy="3709987"/>
          </a:xfrm>
        </p:spPr>
        <p:txBody>
          <a:bodyPr>
            <a:noAutofit/>
          </a:bodyPr>
          <a:lstStyle/>
          <a:p>
            <a:pPr marL="0" indent="0">
              <a:buNone/>
            </a:pPr>
            <a:r>
              <a:rPr lang="en-IN" sz="1200" b="1" dirty="0" smtClean="0">
                <a:latin typeface="Arial" panose="020B0604020202020204" pitchFamily="34" charset="0"/>
                <a:cs typeface="Arial" panose="020B0604020202020204" pitchFamily="34" charset="0"/>
              </a:rPr>
              <a:t>                         </a:t>
            </a:r>
          </a:p>
          <a:p>
            <a:pPr marL="0" indent="0">
              <a:buNone/>
            </a:pPr>
            <a:r>
              <a:rPr lang="en-IN" sz="1200" b="1" dirty="0" smtClean="0">
                <a:latin typeface="Arial" panose="020B0604020202020204" pitchFamily="34" charset="0"/>
                <a:cs typeface="Arial" panose="020B0604020202020204" pitchFamily="34" charset="0"/>
              </a:rPr>
              <a:t>                     </a:t>
            </a:r>
            <a:r>
              <a:rPr lang="en-IN" sz="1200" b="1" dirty="0"/>
              <a:t>ADMIN LOGIN</a:t>
            </a:r>
            <a:r>
              <a:rPr lang="en-IN" sz="1200" b="1" dirty="0" smtClean="0"/>
              <a:t>:                                                                                  ADMIN </a:t>
            </a:r>
            <a:r>
              <a:rPr lang="en-IN" sz="1200" b="1" dirty="0"/>
              <a:t>DASHBOARD:</a:t>
            </a:r>
            <a:endParaRPr lang="en-US" sz="1200" dirty="0"/>
          </a:p>
          <a:p>
            <a:pPr marL="0" indent="0">
              <a:buNone/>
            </a:pPr>
            <a:endParaRPr lang="en-US" sz="1200" dirty="0"/>
          </a:p>
          <a:p>
            <a:pPr marL="0" indent="0">
              <a:buNone/>
            </a:pPr>
            <a:r>
              <a:rPr lang="en-IN" sz="1200" b="1" dirty="0" smtClean="0"/>
              <a:t>:</a:t>
            </a:r>
            <a:endParaRPr lang="en-US" sz="1200" dirty="0"/>
          </a:p>
          <a:p>
            <a:pPr marL="0" indent="0">
              <a:buNone/>
            </a:pPr>
            <a:endParaRPr lang="en-US" sz="1200" dirty="0"/>
          </a:p>
          <a:p>
            <a:pPr marL="0" indent="0">
              <a:buNone/>
            </a:pPr>
            <a:endParaRPr lang="en-US" sz="1200" dirty="0"/>
          </a:p>
          <a:p>
            <a:pPr marL="0" indent="0">
              <a:buNone/>
            </a:pPr>
            <a:r>
              <a:rPr lang="en-IN" sz="1200" b="1" dirty="0" smtClean="0"/>
              <a:t>                                                                                                                   </a:t>
            </a:r>
            <a:endParaRPr lang="en-IN" sz="1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pic>
        <p:nvPicPr>
          <p:cNvPr id="5" name="Picture 4"/>
          <p:cNvPicPr>
            <a:picLocks noChangeAspect="1"/>
          </p:cNvPicPr>
          <p:nvPr/>
        </p:nvPicPr>
        <p:blipFill>
          <a:blip r:embed="rId4"/>
          <a:stretch>
            <a:fillRect/>
          </a:stretch>
        </p:blipFill>
        <p:spPr>
          <a:xfrm>
            <a:off x="-17476" y="1707292"/>
            <a:ext cx="4505256" cy="3035460"/>
          </a:xfrm>
          <a:prstGeom prst="rect">
            <a:avLst/>
          </a:prstGeom>
        </p:spPr>
      </p:pic>
      <p:pic>
        <p:nvPicPr>
          <p:cNvPr id="7" name="Picture 6"/>
          <p:cNvPicPr>
            <a:picLocks noChangeAspect="1"/>
          </p:cNvPicPr>
          <p:nvPr/>
        </p:nvPicPr>
        <p:blipFill>
          <a:blip r:embed="rId5"/>
          <a:stretch>
            <a:fillRect/>
          </a:stretch>
        </p:blipFill>
        <p:spPr>
          <a:xfrm>
            <a:off x="4608095" y="1707292"/>
            <a:ext cx="4535905" cy="3035460"/>
          </a:xfrm>
          <a:prstGeom prst="rect">
            <a:avLst/>
          </a:prstGeom>
        </p:spPr>
      </p:pic>
    </p:spTree>
    <p:extLst>
      <p:ext uri="{BB962C8B-B14F-4D97-AF65-F5344CB8AC3E}">
        <p14:creationId xmlns:p14="http://schemas.microsoft.com/office/powerpoint/2010/main" val="1461935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7FB43-016D-4DDB-52D8-BCF00F70ED73}"/>
              </a:ext>
            </a:extLst>
          </p:cNvPr>
          <p:cNvSpPr>
            <a:spLocks noGrp="1"/>
          </p:cNvSpPr>
          <p:nvPr>
            <p:ph type="title"/>
          </p:nvPr>
        </p:nvSpPr>
        <p:spPr>
          <a:xfrm>
            <a:off x="1" y="-21525"/>
            <a:ext cx="9144000" cy="1040003"/>
          </a:xfrm>
          <a:solidFill>
            <a:schemeClr val="bg2">
              <a:lumMod val="75000"/>
            </a:schemeClr>
          </a:solidFill>
        </p:spPr>
        <p:txBody>
          <a:bodyPr anchor="ctr">
            <a:normAutofit fontScale="90000"/>
          </a:bodyPr>
          <a:lstStyle/>
          <a:p>
            <a:pPr algn="ct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Conclusion &amp; Future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Enhancements</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IN" b="1" dirty="0">
                <a:solidFill>
                  <a:schemeClr val="tx1"/>
                </a:solidFill>
                <a:latin typeface="Times New Roman" pitchFamily="18" charset="0"/>
                <a:cs typeface="Times New Roman" pitchFamily="18" charset="0"/>
              </a:rPr>
              <a:t> </a:t>
            </a:r>
            <a:r>
              <a:rPr lang="en-US" b="1" dirty="0"/>
              <a:t/>
            </a:r>
            <a:br>
              <a:rPr lang="en-US" b="1" dirty="0"/>
            </a:b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5466DEE7-B5D1-AD74-0657-7CAE2D6C0712}"/>
              </a:ext>
            </a:extLst>
          </p:cNvPr>
          <p:cNvSpPr>
            <a:spLocks noGrp="1"/>
          </p:cNvSpPr>
          <p:nvPr>
            <p:ph type="sldNum" sz="quarter" idx="12"/>
          </p:nvPr>
        </p:nvSpPr>
        <p:spPr/>
        <p:txBody>
          <a:bodyPr/>
          <a:lstStyle/>
          <a:p>
            <a:pPr>
              <a:defRPr/>
            </a:pPr>
            <a:fld id="{0E14ABD8-B1EB-4C07-9937-C8C4E38BDF00}" type="slidenum">
              <a:rPr lang="en-US" altLang="en-US" smtClean="0"/>
              <a:pPr>
                <a:defRPr/>
              </a:pPr>
              <a:t>29</a:t>
            </a:fld>
            <a:endParaRPr lang="en-US" altLang="en-US"/>
          </a:p>
        </p:txBody>
      </p:sp>
      <p:sp>
        <p:nvSpPr>
          <p:cNvPr id="3" name="Content Placeholder 2">
            <a:extLst>
              <a:ext uri="{FF2B5EF4-FFF2-40B4-BE49-F238E27FC236}">
                <a16:creationId xmlns="" xmlns:a16="http://schemas.microsoft.com/office/drawing/2014/main" id="{69205B87-D31D-35BC-89D0-5983FF151B58}"/>
              </a:ext>
            </a:extLst>
          </p:cNvPr>
          <p:cNvSpPr>
            <a:spLocks noGrp="1"/>
          </p:cNvSpPr>
          <p:nvPr>
            <p:ph sz="quarter" idx="1"/>
          </p:nvPr>
        </p:nvSpPr>
        <p:spPr>
          <a:xfrm>
            <a:off x="612648" y="1018478"/>
            <a:ext cx="7965868" cy="3343030"/>
          </a:xfrm>
        </p:spPr>
        <p:txBody>
          <a:bodyPr>
            <a:normAutofit/>
          </a:bodyPr>
          <a:lstStyle/>
          <a:p>
            <a:pPr algn="just">
              <a:lnSpc>
                <a:spcPct val="170000"/>
              </a:lnSpc>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Conclusion</a:t>
            </a:r>
          </a:p>
          <a:p>
            <a:pPr marL="274320" lvl="1" indent="0" algn="just">
              <a:lnSpc>
                <a:spcPct val="170000"/>
              </a:lnSpc>
              <a:buNone/>
            </a:pPr>
            <a:r>
              <a:rPr lang="en-US" sz="1900" dirty="0">
                <a:latin typeface="Arial" panose="020B0604020202020204" pitchFamily="34" charset="0"/>
                <a:cs typeface="Arial" panose="020B0604020202020204" pitchFamily="34" charset="0"/>
              </a:rPr>
              <a:t>The Vehicle Pre-Booking System project successfully demonstrates the development of a feature-rich, AI-integrated web application for managing vehicle and travel bookings. The system meets its core objectives by providing a unified platform for rentals, showroom pre-booking, and tour packages, enhanced with an intelligent trip planner. </a:t>
            </a:r>
          </a:p>
          <a:p>
            <a:endParaRPr lang="en-IN" dirty="0">
              <a:latin typeface="Times New Roman" pitchFamily="18" charset="0"/>
              <a:cs typeface="Times New Roman" pitchFamily="18" charset="0"/>
            </a:endParaRPr>
          </a:p>
        </p:txBody>
      </p:sp>
      <p:pic>
        <p:nvPicPr>
          <p:cNvPr id="7" name="object 5">
            <a:extLst>
              <a:ext uri="{FF2B5EF4-FFF2-40B4-BE49-F238E27FC236}">
                <a16:creationId xmlns="" xmlns:a16="http://schemas.microsoft.com/office/drawing/2014/main" id="{6D48B8F0-0AD5-D307-A1F1-B27D4ACB7075}"/>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 xmlns:a16="http://schemas.microsoft.com/office/drawing/2014/main" id="{C3A63BE4-F97A-306D-56DB-88E25901A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7771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IN" b="1" dirty="0">
                <a:solidFill>
                  <a:schemeClr val="tx1"/>
                </a:solidFill>
                <a:latin typeface="Times New Roman" pitchFamily="18" charset="0"/>
                <a:cs typeface="Times New Roman" pitchFamily="18" charset="0"/>
              </a:rPr>
              <a:t>ABSTRACT</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3</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sp>
        <p:nvSpPr>
          <p:cNvPr id="4" name="TextBox 3">
            <a:extLst>
              <a:ext uri="{FF2B5EF4-FFF2-40B4-BE49-F238E27FC236}">
                <a16:creationId xmlns="" xmlns:a16="http://schemas.microsoft.com/office/drawing/2014/main" id="{A6195078-4168-4CD3-B182-BFA6E2C9F647}"/>
              </a:ext>
            </a:extLst>
          </p:cNvPr>
          <p:cNvSpPr txBox="1"/>
          <p:nvPr/>
        </p:nvSpPr>
        <p:spPr>
          <a:xfrm>
            <a:off x="339090" y="2114550"/>
            <a:ext cx="8465820" cy="914400"/>
          </a:xfrm>
          <a:prstGeom prst="rect">
            <a:avLst/>
          </a:prstGeom>
          <a:noFill/>
        </p:spPr>
        <p:txBody>
          <a:bodyPr wrap="square" rtlCol="0">
            <a:spAutoFit/>
          </a:bodyPr>
          <a:lstStyle/>
          <a:p>
            <a:endParaRPr lang="en-US" dirty="0"/>
          </a:p>
        </p:txBody>
      </p:sp>
      <p:sp>
        <p:nvSpPr>
          <p:cNvPr id="29" name="Rectangle 4">
            <a:extLst>
              <a:ext uri="{FF2B5EF4-FFF2-40B4-BE49-F238E27FC236}">
                <a16:creationId xmlns="" xmlns:a16="http://schemas.microsoft.com/office/drawing/2014/main" id="{86963134-8B12-4ED7-B0FA-A1BFA4281CBD}"/>
              </a:ext>
            </a:extLst>
          </p:cNvPr>
          <p:cNvSpPr>
            <a:spLocks noChangeArrowheads="1"/>
          </p:cNvSpPr>
          <p:nvPr/>
        </p:nvSpPr>
        <p:spPr bwMode="auto">
          <a:xfrm>
            <a:off x="612648" y="1488761"/>
            <a:ext cx="792977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lnSpc>
                <a:spcPct val="15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The Vehicle Pre-Booking System is a web-based application</a:t>
            </a:r>
            <a:r>
              <a:rPr lang="en-US" altLang="en-US" sz="2000" dirty="0" smtClean="0">
                <a:latin typeface="Times New Roman" panose="02020603050405020304" pitchFamily="18" charset="0"/>
                <a:cs typeface="Times New Roman" panose="02020603050405020304" pitchFamily="18" charset="0"/>
              </a:rPr>
              <a:t>. It </a:t>
            </a:r>
            <a:r>
              <a:rPr lang="en-US" altLang="en-US" sz="2000" dirty="0">
                <a:latin typeface="Times New Roman" panose="02020603050405020304" pitchFamily="18" charset="0"/>
                <a:cs typeface="Times New Roman" panose="02020603050405020304" pitchFamily="18" charset="0"/>
              </a:rPr>
              <a:t>allows users to rent vehicles, pre-book showroom vehicles, and book travel packages</a:t>
            </a:r>
            <a:r>
              <a:rPr lang="en-US" altLang="en-US" sz="2000" dirty="0" smtClean="0">
                <a:latin typeface="Times New Roman" panose="02020603050405020304" pitchFamily="18" charset="0"/>
                <a:cs typeface="Times New Roman" panose="02020603050405020304" pitchFamily="18" charset="0"/>
              </a:rPr>
              <a:t>.  The </a:t>
            </a:r>
            <a:r>
              <a:rPr lang="en-US" altLang="en-US" sz="2000" dirty="0">
                <a:latin typeface="Times New Roman" panose="02020603050405020304" pitchFamily="18" charset="0"/>
                <a:cs typeface="Times New Roman" panose="02020603050405020304" pitchFamily="18" charset="0"/>
              </a:rPr>
              <a:t>system provides AI-based trip planning and vehicle recommendations</a:t>
            </a:r>
            <a:r>
              <a:rPr lang="en-US" altLang="en-US" sz="2000" dirty="0" smtClean="0">
                <a:latin typeface="Times New Roman" panose="02020603050405020304" pitchFamily="18" charset="0"/>
                <a:cs typeface="Times New Roman" panose="02020603050405020304" pitchFamily="18" charset="0"/>
              </a:rPr>
              <a:t>.  Secure </a:t>
            </a:r>
            <a:r>
              <a:rPr lang="en-US" altLang="en-US" sz="2000" dirty="0">
                <a:latin typeface="Times New Roman" panose="02020603050405020304" pitchFamily="18" charset="0"/>
                <a:cs typeface="Times New Roman" panose="02020603050405020304" pitchFamily="18" charset="0"/>
              </a:rPr>
              <a:t>login and role-based access are implemented</a:t>
            </a:r>
            <a:r>
              <a:rPr lang="en-US" altLang="en-US" sz="2000" dirty="0" smtClean="0">
                <a:latin typeface="Times New Roman" panose="02020603050405020304" pitchFamily="18" charset="0"/>
                <a:cs typeface="Times New Roman" panose="02020603050405020304" pitchFamily="18" charset="0"/>
              </a:rPr>
              <a:t>. An </a:t>
            </a:r>
            <a:r>
              <a:rPr lang="en-US" altLang="en-US" sz="2000" dirty="0">
                <a:latin typeface="Times New Roman" panose="02020603050405020304" pitchFamily="18" charset="0"/>
                <a:cs typeface="Times New Roman" panose="02020603050405020304" pitchFamily="18" charset="0"/>
              </a:rPr>
              <a:t>admin dashboard helps in monitoring bookings and revenue.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43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7FB43-016D-4DDB-52D8-BCF00F70ED73}"/>
              </a:ext>
            </a:extLst>
          </p:cNvPr>
          <p:cNvSpPr>
            <a:spLocks noGrp="1"/>
          </p:cNvSpPr>
          <p:nvPr>
            <p:ph type="title"/>
          </p:nvPr>
        </p:nvSpPr>
        <p:spPr>
          <a:xfrm>
            <a:off x="1" y="-21525"/>
            <a:ext cx="9144000" cy="1040003"/>
          </a:xfrm>
          <a:solidFill>
            <a:schemeClr val="bg2">
              <a:lumMod val="75000"/>
            </a:schemeClr>
          </a:solidFill>
        </p:spPr>
        <p:txBody>
          <a:bodyPr anchor="ctr">
            <a:normAutofit fontScale="90000"/>
          </a:bodyPr>
          <a:lstStyle/>
          <a:p>
            <a:pPr algn="ct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Conclusion &amp; Future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Enhancements</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IN" b="1" dirty="0">
                <a:solidFill>
                  <a:schemeClr val="tx1"/>
                </a:solidFill>
                <a:latin typeface="Times New Roman" pitchFamily="18" charset="0"/>
                <a:cs typeface="Times New Roman" pitchFamily="18" charset="0"/>
              </a:rPr>
              <a:t> </a:t>
            </a:r>
            <a:r>
              <a:rPr lang="en-US" b="1" dirty="0"/>
              <a:t/>
            </a:r>
            <a:br>
              <a:rPr lang="en-US" b="1" dirty="0"/>
            </a:b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5466DEE7-B5D1-AD74-0657-7CAE2D6C0712}"/>
              </a:ext>
            </a:extLst>
          </p:cNvPr>
          <p:cNvSpPr>
            <a:spLocks noGrp="1"/>
          </p:cNvSpPr>
          <p:nvPr>
            <p:ph type="sldNum" sz="quarter" idx="12"/>
          </p:nvPr>
        </p:nvSpPr>
        <p:spPr/>
        <p:txBody>
          <a:bodyPr/>
          <a:lstStyle/>
          <a:p>
            <a:pPr>
              <a:defRPr/>
            </a:pPr>
            <a:fld id="{0E14ABD8-B1EB-4C07-9937-C8C4E38BDF00}" type="slidenum">
              <a:rPr lang="en-US" altLang="en-US" smtClean="0"/>
              <a:pPr>
                <a:defRPr/>
              </a:pPr>
              <a:t>30</a:t>
            </a:fld>
            <a:endParaRPr lang="en-US" altLang="en-US"/>
          </a:p>
        </p:txBody>
      </p:sp>
      <p:sp>
        <p:nvSpPr>
          <p:cNvPr id="3" name="Content Placeholder 2">
            <a:extLst>
              <a:ext uri="{FF2B5EF4-FFF2-40B4-BE49-F238E27FC236}">
                <a16:creationId xmlns="" xmlns:a16="http://schemas.microsoft.com/office/drawing/2014/main" id="{69205B87-D31D-35BC-89D0-5983FF151B58}"/>
              </a:ext>
            </a:extLst>
          </p:cNvPr>
          <p:cNvSpPr>
            <a:spLocks noGrp="1"/>
          </p:cNvSpPr>
          <p:nvPr>
            <p:ph sz="quarter" idx="1"/>
          </p:nvPr>
        </p:nvSpPr>
        <p:spPr>
          <a:xfrm>
            <a:off x="243841" y="1134496"/>
            <a:ext cx="8656320" cy="3769927"/>
          </a:xfrm>
        </p:spPr>
        <p:txBody>
          <a:bodyPr>
            <a:normAutofit/>
          </a:bodyPr>
          <a:lstStyle/>
          <a:p>
            <a:pPr>
              <a:buFont typeface="Wingdings" panose="05000000000000000000" pitchFamily="2" charset="2"/>
              <a:buChar char="Ø"/>
            </a:pPr>
            <a:r>
              <a:rPr lang="en-IN" sz="2800" b="1" dirty="0">
                <a:latin typeface="Times New Roman" pitchFamily="18" charset="0"/>
                <a:cs typeface="Times New Roman" pitchFamily="18" charset="0"/>
              </a:rPr>
              <a:t>Future </a:t>
            </a:r>
            <a:r>
              <a:rPr lang="en-IN" sz="2800" b="1" dirty="0" smtClean="0">
                <a:latin typeface="Times New Roman" pitchFamily="18" charset="0"/>
                <a:cs typeface="Times New Roman" pitchFamily="18" charset="0"/>
              </a:rPr>
              <a:t>Enhancements</a:t>
            </a:r>
          </a:p>
          <a:p>
            <a:pPr marL="0" indent="0">
              <a:buNone/>
            </a:pPr>
            <a:endParaRPr lang="en-IN" sz="2800" b="1" dirty="0">
              <a:latin typeface="Times New Roman" pitchFamily="18" charset="0"/>
              <a:cs typeface="Times New Roman" pitchFamily="18" charset="0"/>
            </a:endParaRPr>
          </a:p>
          <a:p>
            <a:pPr marL="0" indent="0">
              <a:buNone/>
            </a:pPr>
            <a:endParaRPr lang="en-IN" sz="2800" b="1" dirty="0" smtClean="0">
              <a:latin typeface="Times New Roman" pitchFamily="18" charset="0"/>
              <a:cs typeface="Times New Roman" pitchFamily="18" charset="0"/>
            </a:endParaRPr>
          </a:p>
          <a:p>
            <a:pPr marL="0" indent="0">
              <a:buNone/>
            </a:pPr>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p:txBody>
      </p:sp>
      <p:pic>
        <p:nvPicPr>
          <p:cNvPr id="7" name="object 5">
            <a:extLst>
              <a:ext uri="{FF2B5EF4-FFF2-40B4-BE49-F238E27FC236}">
                <a16:creationId xmlns="" xmlns:a16="http://schemas.microsoft.com/office/drawing/2014/main" id="{6D48B8F0-0AD5-D307-A1F1-B27D4ACB7075}"/>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 xmlns:a16="http://schemas.microsoft.com/office/drawing/2014/main" id="{C3A63BE4-F97A-306D-56DB-88E25901A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
        <p:nvSpPr>
          <p:cNvPr id="4" name="Rectangle 1">
            <a:extLst>
              <a:ext uri="{FF2B5EF4-FFF2-40B4-BE49-F238E27FC236}">
                <a16:creationId xmlns="" xmlns:a16="http://schemas.microsoft.com/office/drawing/2014/main" id="{59E50844-9206-4A40-8A8E-358560CAE06E}"/>
              </a:ext>
            </a:extLst>
          </p:cNvPr>
          <p:cNvSpPr>
            <a:spLocks noChangeArrowheads="1"/>
          </p:cNvSpPr>
          <p:nvPr/>
        </p:nvSpPr>
        <p:spPr bwMode="auto">
          <a:xfrm>
            <a:off x="612648" y="1730298"/>
            <a:ext cx="79658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pPr>
            <a:r>
              <a:rPr lang="en-US" sz="2000" dirty="0">
                <a:latin typeface="Times New Roman" panose="02020603050405020304" pitchFamily="18" charset="0"/>
                <a:cs typeface="Times New Roman" panose="02020603050405020304" pitchFamily="18" charset="0"/>
              </a:rPr>
              <a:t>The system can be further enhanced by integrating cloud-based storage for better scalability and reliability. Support for multiple languages and improved security features can be added. Real-time vehicle availability updates and smarter AI recommendations can also improve overall system performance and user satisfaction. Automated reports and advanced admin analytics can help in better decision-making.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45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B41377AE-5B94-C1F2-E1C0-17E77BBFB9DA}"/>
              </a:ext>
            </a:extLst>
          </p:cNvPr>
          <p:cNvSpPr>
            <a:spLocks noGrp="1"/>
          </p:cNvSpPr>
          <p:nvPr>
            <p:ph type="title"/>
          </p:nvPr>
        </p:nvSpPr>
        <p:spPr>
          <a:xfrm>
            <a:off x="0" y="-1"/>
            <a:ext cx="9144000" cy="1057275"/>
          </a:xfrm>
          <a:solidFill>
            <a:schemeClr val="bg2">
              <a:lumMod val="75000"/>
            </a:schemeClr>
          </a:solidFill>
        </p:spPr>
        <p:txBody>
          <a:bodyPr anchor="ctr">
            <a:normAutofit/>
          </a:bodyPr>
          <a:lstStyle/>
          <a:p>
            <a:pPr algn="ctr"/>
            <a:r>
              <a:rPr lang="en-IN" sz="4400" b="1" dirty="0">
                <a:solidFill>
                  <a:schemeClr val="tx1"/>
                </a:solidFill>
                <a:latin typeface="Times New Roman" pitchFamily="18" charset="0"/>
                <a:cs typeface="Times New Roman" pitchFamily="18" charset="0"/>
              </a:rPr>
              <a:t>Thank  You</a:t>
            </a:r>
            <a:endParaRPr lang="en-IN" sz="4000"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1DB88336-4666-251E-4707-607718066E56}"/>
              </a:ext>
            </a:extLst>
          </p:cNvPr>
          <p:cNvSpPr>
            <a:spLocks noGrp="1"/>
          </p:cNvSpPr>
          <p:nvPr>
            <p:ph type="sldNum" sz="quarter" idx="12"/>
          </p:nvPr>
        </p:nvSpPr>
        <p:spPr/>
        <p:txBody>
          <a:bodyPr/>
          <a:lstStyle/>
          <a:p>
            <a:pPr>
              <a:defRPr/>
            </a:pPr>
            <a:fld id="{4CE540F1-D866-4735-9E65-A1952EADD02D}" type="slidenum">
              <a:rPr lang="en-US" altLang="en-US" smtClean="0"/>
              <a:pPr>
                <a:defRPr/>
              </a:pPr>
              <a:t>31</a:t>
            </a:fld>
            <a:endParaRPr lang="en-US" altLang="en-US" dirty="0"/>
          </a:p>
        </p:txBody>
      </p:sp>
      <p:sp>
        <p:nvSpPr>
          <p:cNvPr id="6" name="Title 1">
            <a:extLst>
              <a:ext uri="{FF2B5EF4-FFF2-40B4-BE49-F238E27FC236}">
                <a16:creationId xmlns="" xmlns:a16="http://schemas.microsoft.com/office/drawing/2014/main" id="{C622646B-3CDF-929A-2318-D91165119579}"/>
              </a:ext>
            </a:extLst>
          </p:cNvPr>
          <p:cNvSpPr txBox="1">
            <a:spLocks/>
          </p:cNvSpPr>
          <p:nvPr/>
        </p:nvSpPr>
        <p:spPr>
          <a:xfrm>
            <a:off x="0" y="2099871"/>
            <a:ext cx="9144000" cy="1664258"/>
          </a:xfrm>
          <a:prstGeom prst="rect">
            <a:avLst/>
          </a:prstGeom>
          <a:solidFill>
            <a:schemeClr val="accent3">
              <a:lumMod val="40000"/>
              <a:lumOff val="60000"/>
            </a:schemeClr>
          </a:solidFill>
        </p:spPr>
        <p:txBody>
          <a:bodyPr>
            <a:normAutofit/>
          </a:bodyPr>
          <a:lst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endParaRPr lang="en-IN" sz="3600" dirty="0"/>
          </a:p>
          <a:p>
            <a:pPr algn="ctr">
              <a:defRPr/>
            </a:pPr>
            <a:r>
              <a:rPr lang="en-IN" sz="3600" b="1" dirty="0">
                <a:solidFill>
                  <a:schemeClr val="tx1"/>
                </a:solidFill>
                <a:latin typeface="Times New Roman" pitchFamily="18" charset="0"/>
                <a:cs typeface="Times New Roman" pitchFamily="18" charset="0"/>
              </a:rPr>
              <a:t>Any queries??? </a:t>
            </a:r>
          </a:p>
        </p:txBody>
      </p:sp>
      <p:pic>
        <p:nvPicPr>
          <p:cNvPr id="7" name="object 5">
            <a:extLst>
              <a:ext uri="{FF2B5EF4-FFF2-40B4-BE49-F238E27FC236}">
                <a16:creationId xmlns="" xmlns:a16="http://schemas.microsoft.com/office/drawing/2014/main" id="{812E60CC-427B-647C-CE57-EEAA2C38C349}"/>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 xmlns:a16="http://schemas.microsoft.com/office/drawing/2014/main" id="{CA177144-6290-1A1E-BB26-868371592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428113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INTRODUCTION</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4</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sp>
        <p:nvSpPr>
          <p:cNvPr id="4" name="Rectangle 2"/>
          <p:cNvSpPr>
            <a:spLocks noChangeArrowheads="1"/>
          </p:cNvSpPr>
          <p:nvPr/>
        </p:nvSpPr>
        <p:spPr bwMode="auto">
          <a:xfrm>
            <a:off x="612647" y="1007537"/>
            <a:ext cx="79538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lnSpc>
                <a:spcPct val="150000"/>
              </a:lnSpc>
              <a:spcBef>
                <a:spcPct val="0"/>
              </a:spcBef>
              <a:spcAft>
                <a:spcPct val="0"/>
              </a:spcAft>
            </a:pPr>
            <a:r>
              <a:rPr lang="en-US" sz="2000" dirty="0">
                <a:latin typeface="Times New Roman" panose="02020603050405020304" pitchFamily="18" charset="0"/>
                <a:cs typeface="Times New Roman" panose="02020603050405020304" pitchFamily="18" charset="0"/>
              </a:rPr>
              <a:t>The Vehicle Pre-Booking System is a web-based application designed to simplify the process of renting vehicles, pre-booking showroom vehicles, and booking travel packages. Traditional booking systems are often fragmented and time-consuming, requiring users to visit multiple platforms. This system provides a single, user-friendly platform with secure authentication and intelligent features. The integration of AI-based recommendations helps users select suitable vehicles and plan trips efficiently.</a:t>
            </a: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90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EXISTING SYSTEM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5</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sp>
        <p:nvSpPr>
          <p:cNvPr id="3" name="Rectangle 1"/>
          <p:cNvSpPr>
            <a:spLocks noChangeArrowheads="1"/>
          </p:cNvSpPr>
          <p:nvPr/>
        </p:nvSpPr>
        <p:spPr bwMode="auto">
          <a:xfrm>
            <a:off x="781089" y="1343551"/>
            <a:ext cx="795383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Manual searching and comparison of vehicles is required.</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 intelligent recommendation or trip planning support.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Limited tracking of bookings and revenue.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Poor user experience and increased time consumption.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Separate platforms are used for rentals, showroom bookings, and travel packages.</a:t>
            </a:r>
          </a:p>
        </p:txBody>
      </p:sp>
    </p:spTree>
    <p:extLst>
      <p:ext uri="{BB962C8B-B14F-4D97-AF65-F5344CB8AC3E}">
        <p14:creationId xmlns:p14="http://schemas.microsoft.com/office/powerpoint/2010/main" val="1476264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PROPOSED SYSTEM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6</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sp>
        <p:nvSpPr>
          <p:cNvPr id="4" name="Rectangle 1"/>
          <p:cNvSpPr>
            <a:spLocks noChangeArrowheads="1"/>
          </p:cNvSpPr>
          <p:nvPr/>
        </p:nvSpPr>
        <p:spPr bwMode="auto">
          <a:xfrm>
            <a:off x="684268" y="1287978"/>
            <a:ext cx="790570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Users can rent vehicles, pre-book showroom vehicles, and book travel packages.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AI-based trip planner provides smart recommendations.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Dynamic price calculation and secure authentication are implemented.</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Admin dashboard provides centralized monitoring and analytics.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single integrated platform for all vehicle booking services.</a:t>
            </a:r>
          </a:p>
        </p:txBody>
      </p:sp>
    </p:spTree>
    <p:extLst>
      <p:ext uri="{BB962C8B-B14F-4D97-AF65-F5344CB8AC3E}">
        <p14:creationId xmlns:p14="http://schemas.microsoft.com/office/powerpoint/2010/main" val="208570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USE CASE MODEL</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7</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9" name="Picture 8">
            <a:extLst>
              <a:ext uri="{FF2B5EF4-FFF2-40B4-BE49-F238E27FC236}">
                <a16:creationId xmlns="" xmlns:a16="http://schemas.microsoft.com/office/drawing/2014/main" id="{F7F4BFC9-8954-41BD-9B12-00B9BCEB7973}"/>
              </a:ext>
            </a:extLst>
          </p:cNvPr>
          <p:cNvPicPr/>
          <p:nvPr/>
        </p:nvPicPr>
        <p:blipFill>
          <a:blip r:embed="rId4">
            <a:extLst>
              <a:ext uri="{28A0092B-C50C-407E-A947-70E740481C1C}">
                <a14:useLocalDpi xmlns:a14="http://schemas.microsoft.com/office/drawing/2010/main" val="0"/>
              </a:ext>
            </a:extLst>
          </a:blip>
          <a:stretch>
            <a:fillRect/>
          </a:stretch>
        </p:blipFill>
        <p:spPr>
          <a:xfrm>
            <a:off x="38100" y="1219200"/>
            <a:ext cx="9105900" cy="3547365"/>
          </a:xfrm>
          <a:prstGeom prst="rect">
            <a:avLst/>
          </a:prstGeom>
        </p:spPr>
      </p:pic>
    </p:spTree>
    <p:extLst>
      <p:ext uri="{BB962C8B-B14F-4D97-AF65-F5344CB8AC3E}">
        <p14:creationId xmlns:p14="http://schemas.microsoft.com/office/powerpoint/2010/main" val="174777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ACTIVITY DIAGRAM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8</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8DC9CE45-9AF9-4A36-86D4-4F0874B8DA65}"/>
              </a:ext>
            </a:extLst>
          </p:cNvPr>
          <p:cNvPicPr/>
          <p:nvPr/>
        </p:nvPicPr>
        <p:blipFill>
          <a:blip r:embed="rId4">
            <a:extLst>
              <a:ext uri="{28A0092B-C50C-407E-A947-70E740481C1C}">
                <a14:useLocalDpi xmlns:a14="http://schemas.microsoft.com/office/drawing/2010/main" val="0"/>
              </a:ext>
            </a:extLst>
          </a:blip>
          <a:stretch>
            <a:fillRect/>
          </a:stretch>
        </p:blipFill>
        <p:spPr>
          <a:xfrm>
            <a:off x="2569099" y="1032764"/>
            <a:ext cx="3985178" cy="4110735"/>
          </a:xfrm>
          <a:prstGeom prst="rect">
            <a:avLst/>
          </a:prstGeom>
        </p:spPr>
      </p:pic>
    </p:spTree>
    <p:extLst>
      <p:ext uri="{BB962C8B-B14F-4D97-AF65-F5344CB8AC3E}">
        <p14:creationId xmlns:p14="http://schemas.microsoft.com/office/powerpoint/2010/main" val="200240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CB552-9064-2022-2FE6-8CF056A213C6}"/>
              </a:ext>
            </a:extLst>
          </p:cNvPr>
          <p:cNvSpPr>
            <a:spLocks noGrp="1"/>
          </p:cNvSpPr>
          <p:nvPr>
            <p:ph type="title"/>
          </p:nvPr>
        </p:nvSpPr>
        <p:spPr>
          <a:xfrm>
            <a:off x="0" y="-14287"/>
            <a:ext cx="9144000" cy="1047750"/>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anose="02020603050405020304" pitchFamily="18" charset="0"/>
              </a:rPr>
              <a:t>CLASS DIAGRAM</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9</a:t>
            </a:fld>
            <a:endParaRPr lang="en-US" altLang="en-US"/>
          </a:p>
        </p:txBody>
      </p:sp>
      <p:pic>
        <p:nvPicPr>
          <p:cNvPr id="20" name="Picture 19">
            <a:extLst>
              <a:ext uri="{FF2B5EF4-FFF2-40B4-BE49-F238E27FC236}">
                <a16:creationId xmlns=""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pic>
        <p:nvPicPr>
          <p:cNvPr id="8" name="Picture 7">
            <a:extLst>
              <a:ext uri="{FF2B5EF4-FFF2-40B4-BE49-F238E27FC236}">
                <a16:creationId xmlns="" xmlns:a16="http://schemas.microsoft.com/office/drawing/2014/main" id="{D55C2FDC-F6E8-4C42-9F67-CC2E71AEADC4}"/>
              </a:ext>
            </a:extLst>
          </p:cNvPr>
          <p:cNvPicPr/>
          <p:nvPr/>
        </p:nvPicPr>
        <p:blipFill>
          <a:blip r:embed="rId4">
            <a:extLst>
              <a:ext uri="{28A0092B-C50C-407E-A947-70E740481C1C}">
                <a14:useLocalDpi xmlns:a14="http://schemas.microsoft.com/office/drawing/2010/main" val="0"/>
              </a:ext>
            </a:extLst>
          </a:blip>
          <a:stretch>
            <a:fillRect/>
          </a:stretch>
        </p:blipFill>
        <p:spPr>
          <a:xfrm>
            <a:off x="1104898" y="1067307"/>
            <a:ext cx="6913579" cy="3974276"/>
          </a:xfrm>
          <a:prstGeom prst="rect">
            <a:avLst/>
          </a:prstGeom>
        </p:spPr>
      </p:pic>
    </p:spTree>
    <p:extLst>
      <p:ext uri="{BB962C8B-B14F-4D97-AF65-F5344CB8AC3E}">
        <p14:creationId xmlns:p14="http://schemas.microsoft.com/office/powerpoint/2010/main" val="387209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TotalTime>
  <Words>1201</Words>
  <Application>Microsoft Office PowerPoint</Application>
  <PresentationFormat>On-screen Show (16:9)</PresentationFormat>
  <Paragraphs>192</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Bookman Old Style</vt:lpstr>
      <vt:lpstr>Calibri</vt:lpstr>
      <vt:lpstr>Gill Sans</vt:lpstr>
      <vt:lpstr>Gill Sans MT</vt:lpstr>
      <vt:lpstr>Times New Roman</vt:lpstr>
      <vt:lpstr>Wingdings</vt:lpstr>
      <vt:lpstr>Wingdings 3</vt:lpstr>
      <vt:lpstr>Origin</vt:lpstr>
      <vt:lpstr>CSB1303– OBJECT ORIENTED ANALYSIS AND DESIGN  PROJECT REVIEW</vt:lpstr>
      <vt:lpstr>Title of the Project</vt:lpstr>
      <vt:lpstr> ABSTRACT</vt:lpstr>
      <vt:lpstr> INTRODUCTION</vt:lpstr>
      <vt:lpstr> EXISTING SYSTEM</vt:lpstr>
      <vt:lpstr>PROPOSED SYSTEM</vt:lpstr>
      <vt:lpstr>USE CASE MODEL</vt:lpstr>
      <vt:lpstr> ACTIVITY DIAGRAM</vt:lpstr>
      <vt:lpstr> CLASS DIAGRAM</vt:lpstr>
      <vt:lpstr> SEQUENCE DIAGRAM</vt:lpstr>
      <vt:lpstr> STATE MACHINE DIAGRAM</vt:lpstr>
      <vt:lpstr>COMPONENT DIAGRAM</vt:lpstr>
      <vt:lpstr> DEPLOYMENT DIAGRAM</vt:lpstr>
      <vt:lpstr>PACKAGE DIAGRAM</vt:lpstr>
      <vt:lpstr>DESIGN PATTERN USED</vt:lpstr>
      <vt:lpstr>MODULE DESIGN &amp; IMPLEMENTATION</vt:lpstr>
      <vt:lpstr>MODULE DESIGN &amp; IMPLEMENTATION</vt:lpstr>
      <vt:lpstr>MODULE DESIGN &amp; IMPLEMENTATION</vt:lpstr>
      <vt:lpstr>MODULE DESIGN &amp; IMPLEMENTATION</vt:lpstr>
      <vt:lpstr>SOURCE CODE IMPLEMENTATION</vt:lpstr>
      <vt:lpstr>SOURCE CODE IMPLEMENTATION</vt:lpstr>
      <vt:lpstr>SOURCE CODE IMPLEMENTATION</vt:lpstr>
      <vt:lpstr>SOURCE CODE IMPLEMENTATION</vt:lpstr>
      <vt:lpstr>SOURCE CODE IMPLEMENTATION</vt:lpstr>
      <vt:lpstr>OUTPUT SCREENSHOTS</vt:lpstr>
      <vt:lpstr>OUTPUT SCREENSHOTS</vt:lpstr>
      <vt:lpstr>OUTPUT SCREENSHOTS</vt:lpstr>
      <vt:lpstr>OUTPUT SCREENSHOTS</vt:lpstr>
      <vt:lpstr>  Conclusion &amp; Future  Enhancements   </vt:lpstr>
      <vt:lpstr>  Conclusion &amp; Future  Enhancements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CGB1221 DATABASE MANAGEMENT SYSTEMS PROJECT REVIEW</dc:title>
  <dc:creator>SRIRAM SELVARJ</dc:creator>
  <cp:lastModifiedBy>Microsoft account</cp:lastModifiedBy>
  <cp:revision>33</cp:revision>
  <dcterms:modified xsi:type="dcterms:W3CDTF">2025-12-17T04:12:49Z</dcterms:modified>
</cp:coreProperties>
</file>